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76" r:id="rId3"/>
    <p:sldId id="279" r:id="rId4"/>
    <p:sldId id="280" r:id="rId5"/>
    <p:sldId id="283" r:id="rId6"/>
    <p:sldId id="286" r:id="rId7"/>
    <p:sldId id="282" r:id="rId8"/>
    <p:sldId id="287" r:id="rId9"/>
    <p:sldId id="285" r:id="rId10"/>
    <p:sldId id="277" r:id="rId11"/>
    <p:sldId id="284" r:id="rId12"/>
    <p:sldId id="278" r:id="rId13"/>
    <p:sldId id="275" r:id="rId14"/>
  </p:sldIdLst>
  <p:sldSz cx="9144000" cy="5143500" type="screen16x9"/>
  <p:notesSz cx="6858000" cy="9144000"/>
  <p:embeddedFontLst>
    <p:embeddedFont>
      <p:font typeface="Algerian" panose="04020705040A02060702" pitchFamily="82" charset="0"/>
      <p:regular r:id="rId16"/>
    </p:embeddedFont>
    <p:embeddedFont>
      <p:font typeface="Bahnschrift SemiLight Condensed" panose="020B0502040204020203" pitchFamily="34" charset="0"/>
      <p:regular r:id="rId17"/>
    </p:embeddedFont>
    <p:embeddedFont>
      <p:font typeface="Comic Sans MS" panose="030F0702030302020204" pitchFamily="66" charset="0"/>
      <p:regular r:id="rId18"/>
      <p:bold r:id="rId19"/>
      <p:italic r:id="rId20"/>
      <p:boldItalic r:id="rId21"/>
    </p:embeddedFont>
    <p:embeddedFont>
      <p:font typeface="Imprint MT Shadow" panose="04020605060303030202" pitchFamily="82" charset="0"/>
      <p:regular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g3SKDySuB0r4r9hLilFv8YGa0C9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[AstroSage_analysis_Shubham.xlsx]Pivot!PivotTable6</c:name>
    <c:fmtId val="1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AVG Call</a:t>
            </a:r>
            <a:r>
              <a:rPr lang="en-US" baseline="0"/>
              <a:t> Volume</a:t>
            </a:r>
          </a:p>
        </c:rich>
      </c:tx>
      <c:layout>
        <c:manualLayout>
          <c:xMode val="edge"/>
          <c:yMode val="edge"/>
          <c:x val="0.28529455874132542"/>
          <c:y val="5.55695882798686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0000"/>
          </a:solidFill>
          <a:ln>
            <a:noFill/>
          </a:ln>
          <a:effectLst/>
        </c:spPr>
      </c:pivotFmt>
      <c:pivotFmt>
        <c:idx val="3"/>
        <c:spPr>
          <a:solidFill>
            <a:srgbClr val="FFC000"/>
          </a:solidFill>
          <a:ln>
            <a:noFill/>
          </a:ln>
          <a:effectLst/>
        </c:spPr>
      </c:pivotFmt>
      <c:pivotFmt>
        <c:idx val="4"/>
        <c:spPr>
          <a:solidFill>
            <a:srgbClr val="92D050"/>
          </a:solidFill>
          <a:ln>
            <a:noFill/>
          </a:ln>
          <a:effectLst/>
        </c:spPr>
      </c:pivotFmt>
      <c:pivotFmt>
        <c:idx val="5"/>
        <c:spPr>
          <a:solidFill>
            <a:srgbClr val="00B050"/>
          </a:solidFill>
          <a:ln>
            <a:noFill/>
          </a:ln>
          <a:effectLst/>
        </c:spPr>
      </c:pivotFmt>
      <c:pivotFmt>
        <c:idx val="6"/>
        <c:spPr>
          <a:solidFill>
            <a:srgbClr val="00B0F0"/>
          </a:solidFill>
          <a:ln>
            <a:noFill/>
          </a:ln>
          <a:effectLst/>
        </c:spPr>
      </c:pivotFmt>
      <c:pivotFmt>
        <c:idx val="7"/>
        <c:spPr>
          <a:solidFill>
            <a:srgbClr val="002060"/>
          </a:solidFill>
          <a:ln>
            <a:noFill/>
          </a:ln>
          <a:effectLst/>
        </c:spPr>
      </c:pivotFmt>
      <c:pivotFmt>
        <c:idx val="8"/>
        <c:spPr>
          <a:solidFill>
            <a:srgbClr val="7030A0"/>
          </a:solidFill>
          <a:ln>
            <a:noFill/>
          </a:ln>
          <a:effectLst/>
        </c:spPr>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rgbClr val="FF0000"/>
          </a:solidFill>
          <a:ln>
            <a:noFill/>
          </a:ln>
          <a:effectLst/>
        </c:spPr>
      </c:pivotFmt>
      <c:pivotFmt>
        <c:idx val="11"/>
        <c:spPr>
          <a:solidFill>
            <a:srgbClr val="FFC000"/>
          </a:solidFill>
          <a:ln>
            <a:noFill/>
          </a:ln>
          <a:effectLst/>
        </c:spPr>
      </c:pivotFmt>
      <c:pivotFmt>
        <c:idx val="12"/>
        <c:spPr>
          <a:solidFill>
            <a:srgbClr val="92D050"/>
          </a:solidFill>
          <a:ln>
            <a:noFill/>
          </a:ln>
          <a:effectLst/>
        </c:spPr>
      </c:pivotFmt>
      <c:pivotFmt>
        <c:idx val="13"/>
        <c:spPr>
          <a:solidFill>
            <a:srgbClr val="00B050"/>
          </a:solidFill>
          <a:ln>
            <a:noFill/>
          </a:ln>
          <a:effectLst/>
        </c:spPr>
      </c:pivotFmt>
      <c:pivotFmt>
        <c:idx val="14"/>
        <c:spPr>
          <a:solidFill>
            <a:srgbClr val="00B0F0"/>
          </a:solidFill>
          <a:ln>
            <a:noFill/>
          </a:ln>
          <a:effectLst/>
        </c:spPr>
      </c:pivotFmt>
      <c:pivotFmt>
        <c:idx val="15"/>
        <c:spPr>
          <a:solidFill>
            <a:srgbClr val="002060"/>
          </a:solidFill>
          <a:ln>
            <a:noFill/>
          </a:ln>
          <a:effectLst/>
        </c:spPr>
      </c:pivotFmt>
      <c:pivotFmt>
        <c:idx val="16"/>
        <c:spPr>
          <a:solidFill>
            <a:srgbClr val="7030A0"/>
          </a:solidFill>
          <a:ln>
            <a:noFill/>
          </a:ln>
          <a:effectLst/>
        </c:spPr>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rgbClr val="FF0000"/>
          </a:solidFill>
          <a:ln>
            <a:noFill/>
          </a:ln>
          <a:effectLst/>
        </c:spPr>
      </c:pivotFmt>
      <c:pivotFmt>
        <c:idx val="19"/>
        <c:spPr>
          <a:solidFill>
            <a:srgbClr val="FFC000"/>
          </a:solidFill>
          <a:ln>
            <a:noFill/>
          </a:ln>
          <a:effectLst/>
        </c:spPr>
      </c:pivotFmt>
      <c:pivotFmt>
        <c:idx val="20"/>
        <c:spPr>
          <a:solidFill>
            <a:srgbClr val="92D050"/>
          </a:solidFill>
          <a:ln>
            <a:noFill/>
          </a:ln>
          <a:effectLst/>
        </c:spPr>
      </c:pivotFmt>
      <c:pivotFmt>
        <c:idx val="21"/>
        <c:spPr>
          <a:solidFill>
            <a:srgbClr val="00B050"/>
          </a:solidFill>
          <a:ln>
            <a:noFill/>
          </a:ln>
          <a:effectLst/>
        </c:spPr>
      </c:pivotFmt>
      <c:pivotFmt>
        <c:idx val="22"/>
        <c:spPr>
          <a:solidFill>
            <a:srgbClr val="00B0F0"/>
          </a:solidFill>
          <a:ln>
            <a:noFill/>
          </a:ln>
          <a:effectLst/>
        </c:spPr>
      </c:pivotFmt>
      <c:pivotFmt>
        <c:idx val="23"/>
        <c:spPr>
          <a:solidFill>
            <a:srgbClr val="002060"/>
          </a:solidFill>
          <a:ln>
            <a:noFill/>
          </a:ln>
          <a:effectLst/>
        </c:spPr>
      </c:pivotFmt>
      <c:pivotFmt>
        <c:idx val="24"/>
        <c:spPr>
          <a:solidFill>
            <a:srgbClr val="7030A0"/>
          </a:solidFill>
          <a:ln>
            <a:noFill/>
          </a:ln>
          <a:effectLst/>
        </c:spPr>
      </c:pivotFmt>
    </c:pivotFmts>
    <c:plotArea>
      <c:layout/>
      <c:barChart>
        <c:barDir val="col"/>
        <c:grouping val="stacked"/>
        <c:varyColors val="0"/>
        <c:ser>
          <c:idx val="0"/>
          <c:order val="0"/>
          <c:tx>
            <c:strRef>
              <c:f>Pivot!$B$4</c:f>
              <c:strCache>
                <c:ptCount val="1"/>
                <c:pt idx="0">
                  <c:v>Total</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8B48-4F17-9E6F-D6C0DD9310D2}"/>
              </c:ext>
            </c:extLst>
          </c:dPt>
          <c:dPt>
            <c:idx val="1"/>
            <c:invertIfNegative val="0"/>
            <c:bubble3D val="0"/>
            <c:spPr>
              <a:solidFill>
                <a:srgbClr val="FFC000"/>
              </a:solidFill>
              <a:ln>
                <a:noFill/>
              </a:ln>
              <a:effectLst/>
            </c:spPr>
            <c:extLst>
              <c:ext xmlns:c16="http://schemas.microsoft.com/office/drawing/2014/chart" uri="{C3380CC4-5D6E-409C-BE32-E72D297353CC}">
                <c16:uniqueId val="{00000003-8B48-4F17-9E6F-D6C0DD9310D2}"/>
              </c:ext>
            </c:extLst>
          </c:dPt>
          <c:dPt>
            <c:idx val="2"/>
            <c:invertIfNegative val="0"/>
            <c:bubble3D val="0"/>
            <c:spPr>
              <a:solidFill>
                <a:srgbClr val="92D050"/>
              </a:solidFill>
              <a:ln>
                <a:noFill/>
              </a:ln>
              <a:effectLst/>
            </c:spPr>
            <c:extLst>
              <c:ext xmlns:c16="http://schemas.microsoft.com/office/drawing/2014/chart" uri="{C3380CC4-5D6E-409C-BE32-E72D297353CC}">
                <c16:uniqueId val="{00000005-8B48-4F17-9E6F-D6C0DD9310D2}"/>
              </c:ext>
            </c:extLst>
          </c:dPt>
          <c:dPt>
            <c:idx val="3"/>
            <c:invertIfNegative val="0"/>
            <c:bubble3D val="0"/>
            <c:spPr>
              <a:solidFill>
                <a:srgbClr val="00B050"/>
              </a:solidFill>
              <a:ln>
                <a:noFill/>
              </a:ln>
              <a:effectLst/>
            </c:spPr>
            <c:extLst>
              <c:ext xmlns:c16="http://schemas.microsoft.com/office/drawing/2014/chart" uri="{C3380CC4-5D6E-409C-BE32-E72D297353CC}">
                <c16:uniqueId val="{00000007-8B48-4F17-9E6F-D6C0DD9310D2}"/>
              </c:ext>
            </c:extLst>
          </c:dPt>
          <c:dPt>
            <c:idx val="4"/>
            <c:invertIfNegative val="0"/>
            <c:bubble3D val="0"/>
            <c:spPr>
              <a:solidFill>
                <a:srgbClr val="00B0F0"/>
              </a:solidFill>
              <a:ln>
                <a:noFill/>
              </a:ln>
              <a:effectLst/>
            </c:spPr>
            <c:extLst>
              <c:ext xmlns:c16="http://schemas.microsoft.com/office/drawing/2014/chart" uri="{C3380CC4-5D6E-409C-BE32-E72D297353CC}">
                <c16:uniqueId val="{00000009-8B48-4F17-9E6F-D6C0DD9310D2}"/>
              </c:ext>
            </c:extLst>
          </c:dPt>
          <c:dPt>
            <c:idx val="5"/>
            <c:invertIfNegative val="0"/>
            <c:bubble3D val="0"/>
            <c:spPr>
              <a:solidFill>
                <a:srgbClr val="002060"/>
              </a:solidFill>
              <a:ln>
                <a:noFill/>
              </a:ln>
              <a:effectLst/>
            </c:spPr>
            <c:extLst>
              <c:ext xmlns:c16="http://schemas.microsoft.com/office/drawing/2014/chart" uri="{C3380CC4-5D6E-409C-BE32-E72D297353CC}">
                <c16:uniqueId val="{0000000B-8B48-4F17-9E6F-D6C0DD9310D2}"/>
              </c:ext>
            </c:extLst>
          </c:dPt>
          <c:dPt>
            <c:idx val="6"/>
            <c:invertIfNegative val="0"/>
            <c:bubble3D val="0"/>
            <c:spPr>
              <a:solidFill>
                <a:srgbClr val="7030A0"/>
              </a:solidFill>
              <a:ln>
                <a:noFill/>
              </a:ln>
              <a:effectLst/>
            </c:spPr>
            <c:extLst>
              <c:ext xmlns:c16="http://schemas.microsoft.com/office/drawing/2014/chart" uri="{C3380CC4-5D6E-409C-BE32-E72D297353CC}">
                <c16:uniqueId val="{0000000D-8B48-4F17-9E6F-D6C0DD9310D2}"/>
              </c:ext>
            </c:extLst>
          </c:dPt>
          <c:cat>
            <c:strRef>
              <c:f>Pivot!$A$5:$A$12</c:f>
              <c:strCache>
                <c:ptCount val="7"/>
                <c:pt idx="0">
                  <c:v>Sun</c:v>
                </c:pt>
                <c:pt idx="1">
                  <c:v>Mon</c:v>
                </c:pt>
                <c:pt idx="2">
                  <c:v>Tue</c:v>
                </c:pt>
                <c:pt idx="3">
                  <c:v>Wed</c:v>
                </c:pt>
                <c:pt idx="4">
                  <c:v>Thu</c:v>
                </c:pt>
                <c:pt idx="5">
                  <c:v>Fri</c:v>
                </c:pt>
                <c:pt idx="6">
                  <c:v>Sat</c:v>
                </c:pt>
              </c:strCache>
            </c:strRef>
          </c:cat>
          <c:val>
            <c:numRef>
              <c:f>Pivot!$B$5:$B$12</c:f>
              <c:numCache>
                <c:formatCode>General</c:formatCode>
                <c:ptCount val="7"/>
                <c:pt idx="0">
                  <c:v>347.67142857142841</c:v>
                </c:pt>
                <c:pt idx="1">
                  <c:v>359.08809523809521</c:v>
                </c:pt>
                <c:pt idx="2">
                  <c:v>353.51666666666654</c:v>
                </c:pt>
                <c:pt idx="3">
                  <c:v>329.09949285714259</c:v>
                </c:pt>
                <c:pt idx="4">
                  <c:v>279.37808333333328</c:v>
                </c:pt>
                <c:pt idx="5">
                  <c:v>345.12380952380954</c:v>
                </c:pt>
                <c:pt idx="6">
                  <c:v>351.21428571428561</c:v>
                </c:pt>
              </c:numCache>
            </c:numRef>
          </c:val>
          <c:extLst>
            <c:ext xmlns:c16="http://schemas.microsoft.com/office/drawing/2014/chart" uri="{C3380CC4-5D6E-409C-BE32-E72D297353CC}">
              <c16:uniqueId val="{0000000E-8B48-4F17-9E6F-D6C0DD9310D2}"/>
            </c:ext>
          </c:extLst>
        </c:ser>
        <c:dLbls>
          <c:showLegendKey val="0"/>
          <c:showVal val="0"/>
          <c:showCatName val="0"/>
          <c:showSerName val="0"/>
          <c:showPercent val="0"/>
          <c:showBubbleSize val="0"/>
        </c:dLbls>
        <c:gapWidth val="150"/>
        <c:overlap val="100"/>
        <c:axId val="1668234128"/>
        <c:axId val="1668237008"/>
      </c:barChart>
      <c:catAx>
        <c:axId val="166823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8237008"/>
        <c:crosses val="autoZero"/>
        <c:auto val="1"/>
        <c:lblAlgn val="ctr"/>
        <c:lblOffset val="100"/>
        <c:noMultiLvlLbl val="0"/>
      </c:catAx>
      <c:valAx>
        <c:axId val="1668237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823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[AstroSage_analysis_Shubham.xlsx]Pivot!PivotTable7</c:name>
    <c:fmtId val="2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Net Amount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Pivot!$B$21</c:f>
              <c:strCache>
                <c:ptCount val="1"/>
                <c:pt idx="0">
                  <c:v>Total</c:v>
                </c:pt>
              </c:strCache>
            </c:strRef>
          </c:tx>
          <c:spPr>
            <a:solidFill>
              <a:srgbClr val="FFC000"/>
            </a:solidFill>
            <a:ln>
              <a:noFill/>
            </a:ln>
            <a:effectLst/>
            <a:sp3d/>
          </c:spPr>
          <c:invertIfNegative val="0"/>
          <c:cat>
            <c:strRef>
              <c:f>Pivot!$A$22:$A$26</c:f>
              <c:strCache>
                <c:ptCount val="4"/>
                <c:pt idx="0">
                  <c:v>Call</c:v>
                </c:pt>
                <c:pt idx="1">
                  <c:v>Chat</c:v>
                </c:pt>
                <c:pt idx="2">
                  <c:v>Complementary</c:v>
                </c:pt>
                <c:pt idx="3">
                  <c:v>public_live_Call</c:v>
                </c:pt>
              </c:strCache>
            </c:strRef>
          </c:cat>
          <c:val>
            <c:numRef>
              <c:f>Pivot!$B$22:$B$26</c:f>
              <c:numCache>
                <c:formatCode>General</c:formatCode>
                <c:ptCount val="4"/>
                <c:pt idx="0">
                  <c:v>168442.03500000015</c:v>
                </c:pt>
                <c:pt idx="1">
                  <c:v>45494.683333333342</c:v>
                </c:pt>
                <c:pt idx="3">
                  <c:v>50.596999999999902</c:v>
                </c:pt>
              </c:numCache>
            </c:numRef>
          </c:val>
          <c:extLst>
            <c:ext xmlns:c16="http://schemas.microsoft.com/office/drawing/2014/chart" uri="{C3380CC4-5D6E-409C-BE32-E72D297353CC}">
              <c16:uniqueId val="{00000000-6D28-4ABA-8FA1-3B02CB1E2E68}"/>
            </c:ext>
          </c:extLst>
        </c:ser>
        <c:dLbls>
          <c:showLegendKey val="0"/>
          <c:showVal val="0"/>
          <c:showCatName val="0"/>
          <c:showSerName val="0"/>
          <c:showPercent val="0"/>
          <c:showBubbleSize val="0"/>
        </c:dLbls>
        <c:gapWidth val="150"/>
        <c:shape val="box"/>
        <c:axId val="768212512"/>
        <c:axId val="768220192"/>
        <c:axId val="0"/>
      </c:bar3DChart>
      <c:catAx>
        <c:axId val="7682125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220192"/>
        <c:crosses val="autoZero"/>
        <c:auto val="1"/>
        <c:lblAlgn val="ctr"/>
        <c:lblOffset val="100"/>
        <c:noMultiLvlLbl val="0"/>
      </c:catAx>
      <c:valAx>
        <c:axId val="768220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2125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 name="Google Shape;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10" name="Google Shape;10;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 name="Google Shape;1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2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stStyle>
          <a:p>
            <a:endParaRPr/>
          </a:p>
        </p:txBody>
      </p:sp>
      <p:sp>
        <p:nvSpPr>
          <p:cNvPr id="44" name="Google Shape;44;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3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9pPr>
          </a:lstStyle>
          <a:p>
            <a:r>
              <a:t>xx%</a:t>
            </a:r>
          </a:p>
        </p:txBody>
      </p:sp>
      <p:sp>
        <p:nvSpPr>
          <p:cNvPr id="47" name="Google Shape;47;p3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marR="0" lvl="0"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
        <p:nvSpPr>
          <p:cNvPr id="13" name="Google Shape;1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2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9pPr>
          </a:lstStyle>
          <a:p>
            <a:endParaRPr/>
          </a:p>
        </p:txBody>
      </p:sp>
      <p:sp>
        <p:nvSpPr>
          <p:cNvPr id="16" name="Google Shape;1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 name="Google Shape;19;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 name="Google Shape;2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 name="Google Shape;23;p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5" name="Google Shape;2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8" name="Google Shape;2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2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31" name="Google Shape;31;p2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2" name="Google Shape;3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9pPr>
          </a:lstStyle>
          <a:p>
            <a:endParaRPr/>
          </a:p>
        </p:txBody>
      </p:sp>
      <p:sp>
        <p:nvSpPr>
          <p:cNvPr id="35" name="Google Shape;3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9pPr>
          </a:lstStyle>
          <a:p>
            <a:endParaRPr/>
          </a:p>
        </p:txBody>
      </p:sp>
      <p:sp>
        <p:nvSpPr>
          <p:cNvPr id="39" name="Google Shape;39;p2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40" name="Google Shape;40;p2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7" name="Google Shape;7;p19"/>
          <p:cNvPicPr preferRelativeResize="0"/>
          <p:nvPr/>
        </p:nvPicPr>
        <p:blipFill rotWithShape="1">
          <a:blip r:embed="rId13">
            <a:alphaModFix/>
          </a:blip>
          <a:srcRect r="8239" b="22214"/>
          <a:stretch/>
        </p:blipFill>
        <p:spPr>
          <a:xfrm>
            <a:off x="6714375" y="0"/>
            <a:ext cx="2429625" cy="5260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17/06/relationships/model3d" Target="../media/model3d2.glb"/></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2"/>
          <p:cNvSpPr txBox="1"/>
          <p:nvPr/>
        </p:nvSpPr>
        <p:spPr>
          <a:xfrm>
            <a:off x="489753" y="593312"/>
            <a:ext cx="3690362"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rgbClr val="000000"/>
                </a:solidFill>
                <a:latin typeface="Imprint MT Shadow" panose="04020605060303030202" pitchFamily="82" charset="0"/>
                <a:ea typeface="Lato"/>
                <a:cs typeface="Lato"/>
                <a:sym typeface="Lato"/>
              </a:rPr>
              <a:t>Spreadsheet Project:</a:t>
            </a:r>
          </a:p>
          <a:p>
            <a:pPr marL="0" marR="0" lvl="0" indent="0" algn="l" rtl="0">
              <a:lnSpc>
                <a:spcPct val="100000"/>
              </a:lnSpc>
              <a:spcBef>
                <a:spcPts val="0"/>
              </a:spcBef>
              <a:spcAft>
                <a:spcPts val="0"/>
              </a:spcAft>
              <a:buClr>
                <a:srgbClr val="000000"/>
              </a:buClr>
              <a:buSzPts val="2400"/>
              <a:buFont typeface="Arial"/>
              <a:buNone/>
            </a:pPr>
            <a:endParaRPr lang="en-GB" sz="2400" b="1" dirty="0">
              <a:latin typeface="Imprint MT Shadow" panose="04020605060303030202" pitchFamily="82" charset="0"/>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r>
              <a:rPr lang="en-GB" sz="2400" b="1" u="sng" dirty="0">
                <a:solidFill>
                  <a:schemeClr val="dk1"/>
                </a:solidFill>
                <a:latin typeface="Imprint MT Shadow" panose="04020605060303030202" pitchFamily="82" charset="0"/>
                <a:ea typeface="Lato"/>
                <a:cs typeface="Lato"/>
                <a:sym typeface="Lato"/>
              </a:rPr>
              <a:t>AstroSage</a:t>
            </a:r>
            <a:r>
              <a:rPr lang="en-GB" sz="2400" b="1" i="0" u="sng" strike="noStrike" cap="none" dirty="0">
                <a:solidFill>
                  <a:schemeClr val="dk1"/>
                </a:solidFill>
                <a:latin typeface="Imprint MT Shadow" panose="04020605060303030202" pitchFamily="82" charset="0"/>
                <a:ea typeface="Lato"/>
                <a:cs typeface="Lato"/>
                <a:sym typeface="Lato"/>
              </a:rPr>
              <a:t> Analysis</a:t>
            </a:r>
            <a:endParaRPr sz="2400" b="1" i="0" u="sng" strike="noStrike" cap="none" dirty="0">
              <a:solidFill>
                <a:srgbClr val="000000"/>
              </a:solidFill>
              <a:latin typeface="Imprint MT Shadow" panose="04020605060303030202" pitchFamily="82" charset="0"/>
              <a:ea typeface="Lato"/>
              <a:cs typeface="Lato"/>
              <a:sym typeface="Lato"/>
            </a:endParaRPr>
          </a:p>
        </p:txBody>
      </p:sp>
      <p:sp>
        <p:nvSpPr>
          <p:cNvPr id="4" name="Rectangle 3">
            <a:extLst>
              <a:ext uri="{FF2B5EF4-FFF2-40B4-BE49-F238E27FC236}">
                <a16:creationId xmlns:a16="http://schemas.microsoft.com/office/drawing/2014/main" id="{E43D8765-FF6B-1A2B-7150-B63B708C5EEE}"/>
              </a:ext>
            </a:extLst>
          </p:cNvPr>
          <p:cNvSpPr/>
          <p:nvPr/>
        </p:nvSpPr>
        <p:spPr>
          <a:xfrm>
            <a:off x="4800600" y="0"/>
            <a:ext cx="4343400" cy="51435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6" name="Picture 5" descr="A cartoon of an elephant&#10;&#10;Description automatically generated">
            <a:extLst>
              <a:ext uri="{FF2B5EF4-FFF2-40B4-BE49-F238E27FC236}">
                <a16:creationId xmlns:a16="http://schemas.microsoft.com/office/drawing/2014/main" id="{00589AE8-2880-49A2-484E-E35E8A6B5B85}"/>
              </a:ext>
            </a:extLst>
          </p:cNvPr>
          <p:cNvPicPr>
            <a:picLocks noChangeAspect="1"/>
          </p:cNvPicPr>
          <p:nvPr/>
        </p:nvPicPr>
        <p:blipFill>
          <a:blip r:embed="rId3"/>
          <a:stretch>
            <a:fillRect/>
          </a:stretch>
        </p:blipFill>
        <p:spPr>
          <a:xfrm>
            <a:off x="5962785" y="1238930"/>
            <a:ext cx="2143125" cy="2143125"/>
          </a:xfrm>
          <a:prstGeom prst="rect">
            <a:avLst/>
          </a:prstGeom>
        </p:spPr>
      </p:pic>
      <p:sp>
        <p:nvSpPr>
          <p:cNvPr id="7" name="TextBox 6">
            <a:extLst>
              <a:ext uri="{FF2B5EF4-FFF2-40B4-BE49-F238E27FC236}">
                <a16:creationId xmlns:a16="http://schemas.microsoft.com/office/drawing/2014/main" id="{646E1662-8C39-5775-5ECD-240F231C113D}"/>
              </a:ext>
            </a:extLst>
          </p:cNvPr>
          <p:cNvSpPr txBox="1"/>
          <p:nvPr/>
        </p:nvSpPr>
        <p:spPr>
          <a:xfrm>
            <a:off x="1195251" y="2899954"/>
            <a:ext cx="2645229" cy="584775"/>
          </a:xfrm>
          <a:prstGeom prst="rect">
            <a:avLst/>
          </a:prstGeom>
          <a:noFill/>
        </p:spPr>
        <p:txBody>
          <a:bodyPr wrap="square" rtlCol="0">
            <a:spAutoFit/>
          </a:bodyPr>
          <a:lstStyle/>
          <a:p>
            <a:r>
              <a:rPr lang="en-IN" sz="1600" dirty="0">
                <a:latin typeface="Bahnschrift SemiLight Condensed" panose="020B0502040204020203" pitchFamily="34" charset="0"/>
              </a:rPr>
              <a:t>SHUBHAM</a:t>
            </a:r>
          </a:p>
          <a:p>
            <a:r>
              <a:rPr lang="en-IN" sz="1600" dirty="0">
                <a:latin typeface="Bahnschrift SemiLight Condensed" panose="020B0502040204020203" pitchFamily="34" charset="0"/>
              </a:rPr>
              <a:t>10/09/2024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D8DD19-BC56-0F93-C4BE-DC00437369D1}"/>
              </a:ext>
            </a:extLst>
          </p:cNvPr>
          <p:cNvSpPr/>
          <p:nvPr/>
        </p:nvSpPr>
        <p:spPr>
          <a:xfrm>
            <a:off x="744583" y="0"/>
            <a:ext cx="4820194"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85967FB2-34D0-6241-3DF8-A1E76190D7C2}"/>
              </a:ext>
            </a:extLst>
          </p:cNvPr>
          <p:cNvSpPr/>
          <p:nvPr/>
        </p:nvSpPr>
        <p:spPr>
          <a:xfrm>
            <a:off x="1084338" y="0"/>
            <a:ext cx="4036301" cy="584775"/>
          </a:xfrm>
          <a:prstGeom prst="rect">
            <a:avLst/>
          </a:prstGeom>
          <a:noFill/>
        </p:spPr>
        <p:txBody>
          <a:bodyPr wrap="square" lIns="91440" tIns="45720" rIns="91440" bIns="45720">
            <a:spAutoFit/>
          </a:bodyPr>
          <a:lstStyle/>
          <a:p>
            <a:pPr algn="ctr"/>
            <a:r>
              <a:rPr lang="en-US" sz="3200" b="1" dirty="0">
                <a:ln w="22225">
                  <a:solidFill>
                    <a:schemeClr val="accent2"/>
                  </a:solidFill>
                  <a:prstDash val="solid"/>
                </a:ln>
                <a:solidFill>
                  <a:schemeClr val="accent2">
                    <a:lumMod val="40000"/>
                    <a:lumOff val="60000"/>
                  </a:schemeClr>
                </a:solidFill>
              </a:rPr>
              <a:t>Dashboard</a:t>
            </a:r>
          </a:p>
        </p:txBody>
      </p:sp>
      <p:pic>
        <p:nvPicPr>
          <p:cNvPr id="3" name="Picture 2" descr="A screenshot of a graph&#10;&#10;Description automatically generated">
            <a:extLst>
              <a:ext uri="{FF2B5EF4-FFF2-40B4-BE49-F238E27FC236}">
                <a16:creationId xmlns:a16="http://schemas.microsoft.com/office/drawing/2014/main" id="{03FEFC76-F00D-D86B-5E62-38DF63B3A224}"/>
              </a:ext>
            </a:extLst>
          </p:cNvPr>
          <p:cNvPicPr>
            <a:picLocks noChangeAspect="1"/>
          </p:cNvPicPr>
          <p:nvPr/>
        </p:nvPicPr>
        <p:blipFill>
          <a:blip r:embed="rId2"/>
          <a:stretch>
            <a:fillRect/>
          </a:stretch>
        </p:blipFill>
        <p:spPr>
          <a:xfrm>
            <a:off x="0" y="646182"/>
            <a:ext cx="9144000" cy="4448331"/>
          </a:xfrm>
          <a:prstGeom prst="rect">
            <a:avLst/>
          </a:prstGeom>
        </p:spPr>
      </p:pic>
    </p:spTree>
    <p:extLst>
      <p:ext uri="{BB962C8B-B14F-4D97-AF65-F5344CB8AC3E}">
        <p14:creationId xmlns:p14="http://schemas.microsoft.com/office/powerpoint/2010/main" val="2724343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34F125D1-7F19-3299-A5B3-27F0A7761426}"/>
              </a:ext>
            </a:extLst>
          </p:cNvPr>
          <p:cNvSpPr/>
          <p:nvPr/>
        </p:nvSpPr>
        <p:spPr>
          <a:xfrm>
            <a:off x="0" y="0"/>
            <a:ext cx="9144000" cy="738505"/>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7" name="Text Box 3">
            <a:extLst>
              <a:ext uri="{FF2B5EF4-FFF2-40B4-BE49-F238E27FC236}">
                <a16:creationId xmlns:a16="http://schemas.microsoft.com/office/drawing/2014/main" id="{58EE4B73-B83B-299E-D378-58485F6519C4}"/>
              </a:ext>
            </a:extLst>
          </p:cNvPr>
          <p:cNvSpPr txBox="1"/>
          <p:nvPr/>
        </p:nvSpPr>
        <p:spPr>
          <a:xfrm>
            <a:off x="3515360" y="93345"/>
            <a:ext cx="2930525" cy="645160"/>
          </a:xfrm>
          <a:prstGeom prst="rect">
            <a:avLst/>
          </a:prstGeom>
          <a:noFill/>
        </p:spPr>
        <p:txBody>
          <a:bodyPr wrap="square" rtlCol="0">
            <a:spAutoFit/>
          </a:bodyPr>
          <a:lstStyle/>
          <a:p>
            <a:pPr algn="ctr"/>
            <a:r>
              <a:rPr lang="en-IN" altLang="en-US" sz="3600" b="1" u="sng" dirty="0">
                <a:solidFill>
                  <a:schemeClr val="bg1"/>
                </a:solidFill>
                <a:latin typeface="Algerian" panose="04020705040A02060702" charset="0"/>
                <a:cs typeface="Algerian" panose="04020705040A02060702" charset="0"/>
              </a:rPr>
              <a:t>Conclusion</a:t>
            </a:r>
          </a:p>
        </p:txBody>
      </p:sp>
      <p:sp>
        <p:nvSpPr>
          <p:cNvPr id="88" name="Text Box 1">
            <a:extLst>
              <a:ext uri="{FF2B5EF4-FFF2-40B4-BE49-F238E27FC236}">
                <a16:creationId xmlns:a16="http://schemas.microsoft.com/office/drawing/2014/main" id="{85BA28F3-25E7-DB8D-83E1-286661057EE6}"/>
              </a:ext>
            </a:extLst>
          </p:cNvPr>
          <p:cNvSpPr txBox="1"/>
          <p:nvPr/>
        </p:nvSpPr>
        <p:spPr>
          <a:xfrm>
            <a:off x="3355975" y="1040765"/>
            <a:ext cx="5504815" cy="2461260"/>
          </a:xfrm>
          <a:prstGeom prst="rect">
            <a:avLst/>
          </a:prstGeom>
          <a:noFill/>
        </p:spPr>
        <p:txBody>
          <a:bodyPr wrap="square" rtlCol="0">
            <a:spAutoFit/>
          </a:bodyPr>
          <a:lstStyle/>
          <a:p>
            <a:pPr marL="285750" indent="-285750">
              <a:buFont typeface="Wingdings" panose="05000000000000000000" charset="0"/>
              <a:buChar char="ü"/>
            </a:pPr>
            <a:r>
              <a:rPr lang="en-US">
                <a:latin typeface="Comic Sans MS" panose="030F0702030302020204" charset="0"/>
                <a:cs typeface="Comic Sans MS" panose="030F0702030302020204" charset="0"/>
              </a:rPr>
              <a:t>Today, we've explored the performance of AstroSage's call center, revealing valuable insights and identifying opportunities for improvement.</a:t>
            </a:r>
          </a:p>
          <a:p>
            <a:endParaRPr lang="en-US">
              <a:latin typeface="Comic Sans MS" panose="030F0702030302020204" charset="0"/>
              <a:cs typeface="Comic Sans MS" panose="030F0702030302020204" charset="0"/>
            </a:endParaRPr>
          </a:p>
          <a:p>
            <a:pPr marL="285750" indent="-285750">
              <a:buFont typeface="Wingdings" panose="05000000000000000000" charset="0"/>
              <a:buChar char="ü"/>
            </a:pPr>
            <a:r>
              <a:rPr lang="en-US">
                <a:latin typeface="Comic Sans MS" panose="030F0702030302020204" charset="0"/>
                <a:cs typeface="Comic Sans MS" panose="030F0702030302020204" charset="0"/>
              </a:rPr>
              <a:t>Our analysis has shown that AstroSage is </a:t>
            </a:r>
            <a:r>
              <a:rPr lang="en-IN" altLang="en-US">
                <a:latin typeface="Comic Sans MS" panose="030F0702030302020204" charset="0"/>
                <a:cs typeface="Comic Sans MS" panose="030F0702030302020204" charset="0"/>
              </a:rPr>
              <a:t>handling large volume of users smoothly and precisely</a:t>
            </a:r>
            <a:r>
              <a:rPr lang="en-US">
                <a:latin typeface="Comic Sans MS" panose="030F0702030302020204" charset="0"/>
                <a:cs typeface="Comic Sans MS" panose="030F0702030302020204" charset="0"/>
              </a:rPr>
              <a:t>.</a:t>
            </a:r>
          </a:p>
          <a:p>
            <a:endParaRPr lang="en-US">
              <a:latin typeface="Comic Sans MS" panose="030F0702030302020204" charset="0"/>
              <a:cs typeface="Comic Sans MS" panose="030F0702030302020204" charset="0"/>
            </a:endParaRPr>
          </a:p>
          <a:p>
            <a:pPr marL="285750" indent="-285750">
              <a:buFont typeface="Wingdings" panose="05000000000000000000" charset="0"/>
              <a:buChar char="ü"/>
            </a:pPr>
            <a:r>
              <a:rPr lang="en-US">
                <a:latin typeface="Comic Sans MS" panose="030F0702030302020204" charset="0"/>
                <a:cs typeface="Comic Sans MS" panose="030F0702030302020204" charset="0"/>
              </a:rPr>
              <a:t>However, </a:t>
            </a:r>
            <a:r>
              <a:rPr lang="en-IN" altLang="en-US">
                <a:latin typeface="Comic Sans MS" panose="030F0702030302020204" charset="0"/>
                <a:cs typeface="Comic Sans MS" panose="030F0702030302020204" charset="0"/>
              </a:rPr>
              <a:t>some of the users are still not satisfied with the AstroSage services due to which average rating is given to this, but we have discussed the solution for that solution with the help of analysis</a:t>
            </a:r>
            <a:r>
              <a:rPr lang="en-US">
                <a:latin typeface="Comic Sans MS" panose="030F0702030302020204" charset="0"/>
                <a:cs typeface="Comic Sans MS" panose="030F0702030302020204" charset="0"/>
              </a:rPr>
              <a:t>.</a:t>
            </a:r>
          </a:p>
        </p:txBody>
      </p:sp>
      <mc:AlternateContent xmlns:mc="http://schemas.openxmlformats.org/markup-compatibility/2006">
        <mc:Choice xmlns:am3d="http://schemas.microsoft.com/office/drawing/2017/model3d" Requires="am3d">
          <p:graphicFrame>
            <p:nvGraphicFramePr>
              <p:cNvPr id="90" name="3D Model 89" descr="Wall Barometer Glass Cover">
                <a:extLst>
                  <a:ext uri="{FF2B5EF4-FFF2-40B4-BE49-F238E27FC236}">
                    <a16:creationId xmlns:a16="http://schemas.microsoft.com/office/drawing/2014/main" id="{57C5FB27-2F08-0686-160E-D39CA90F566D}"/>
                  </a:ext>
                </a:extLst>
              </p:cNvPr>
              <p:cNvGraphicFramePr>
                <a:graphicFrameLocks noChangeAspect="1"/>
              </p:cNvGraphicFramePr>
              <p:nvPr>
                <p:extLst>
                  <p:ext uri="{D42A27DB-BD31-4B8C-83A1-F6EECF244321}">
                    <p14:modId xmlns:p14="http://schemas.microsoft.com/office/powerpoint/2010/main" val="4230985436"/>
                  </p:ext>
                </p:extLst>
              </p:nvPr>
            </p:nvGraphicFramePr>
            <p:xfrm>
              <a:off x="700038" y="1178926"/>
              <a:ext cx="2513144" cy="2589300"/>
            </p:xfrm>
            <a:graphic>
              <a:graphicData uri="http://schemas.microsoft.com/office/drawing/2017/model3d">
                <am3d:model3d r:embed="rId2">
                  <am3d:spPr>
                    <a:xfrm>
                      <a:off x="0" y="0"/>
                      <a:ext cx="2513144" cy="2589300"/>
                    </a:xfrm>
                    <a:prstGeom prst="rect">
                      <a:avLst/>
                    </a:prstGeom>
                  </am3d:spPr>
                  <am3d:camera>
                    <am3d:pos x="0" y="0" z="68253254"/>
                    <am3d:up dx="0" dy="36000000" dz="0"/>
                    <am3d:lookAt x="0" y="0" z="0"/>
                    <am3d:perspective fov="2700000"/>
                  </am3d:camera>
                  <am3d:trans>
                    <am3d:meterPerModelUnit n="4999999" d="1000000"/>
                    <am3d:preTrans dx="0" dy="0" dz="0"/>
                    <am3d:scale>
                      <am3d:sx n="1000000" d="1000000"/>
                      <am3d:sy n="1000000" d="1000000"/>
                      <am3d:sz n="1000000" d="1000000"/>
                    </am3d:scale>
                    <am3d:rot ax="488363" ay="-204176" az="-29183"/>
                    <am3d:postTrans dx="0" dy="0" dz="0"/>
                  </am3d:trans>
                  <am3d:raster rName="Office3DRenderer" rVer="16.0.8326">
                    <am3d:blip r:embed="rId3"/>
                  </am3d:raster>
                  <am3d:objViewport viewportSz="39601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0" name="3D Model 89" descr="Wall Barometer Glass Cover">
                <a:extLst>
                  <a:ext uri="{FF2B5EF4-FFF2-40B4-BE49-F238E27FC236}">
                    <a16:creationId xmlns:a16="http://schemas.microsoft.com/office/drawing/2014/main" id="{57C5FB27-2F08-0686-160E-D39CA90F566D}"/>
                  </a:ext>
                </a:extLst>
              </p:cNvPr>
              <p:cNvPicPr>
                <a:picLocks noGrp="1" noRot="1" noChangeAspect="1" noMove="1" noResize="1" noEditPoints="1" noAdjustHandles="1" noChangeArrowheads="1" noChangeShapeType="1" noCrop="1"/>
              </p:cNvPicPr>
              <p:nvPr/>
            </p:nvPicPr>
            <p:blipFill>
              <a:blip r:embed="rId3"/>
              <a:stretch>
                <a:fillRect/>
              </a:stretch>
            </p:blipFill>
            <p:spPr>
              <a:xfrm>
                <a:off x="700038" y="1178926"/>
                <a:ext cx="2513144" cy="2589300"/>
              </a:xfrm>
              <a:prstGeom prst="rect">
                <a:avLst/>
              </a:prstGeom>
            </p:spPr>
          </p:pic>
        </mc:Fallback>
      </mc:AlternateContent>
    </p:spTree>
    <p:extLst>
      <p:ext uri="{BB962C8B-B14F-4D97-AF65-F5344CB8AC3E}">
        <p14:creationId xmlns:p14="http://schemas.microsoft.com/office/powerpoint/2010/main" val="863633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63094D-8749-89B7-C091-F453B870FFCA}"/>
              </a:ext>
            </a:extLst>
          </p:cNvPr>
          <p:cNvSpPr/>
          <p:nvPr/>
        </p:nvSpPr>
        <p:spPr>
          <a:xfrm>
            <a:off x="0" y="0"/>
            <a:ext cx="9144000" cy="51435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5EE81D0-31A4-64AC-540C-2DF8592358C1}"/>
              </a:ext>
            </a:extLst>
          </p:cNvPr>
          <p:cNvSpPr txBox="1"/>
          <p:nvPr/>
        </p:nvSpPr>
        <p:spPr>
          <a:xfrm>
            <a:off x="777242" y="385353"/>
            <a:ext cx="1645918" cy="400110"/>
          </a:xfrm>
          <a:prstGeom prst="rect">
            <a:avLst/>
          </a:prstGeom>
          <a:noFill/>
        </p:spPr>
        <p:txBody>
          <a:bodyPr wrap="square" rtlCol="0">
            <a:spAutoFit/>
          </a:bodyPr>
          <a:lstStyle/>
          <a:p>
            <a:r>
              <a:rPr lang="en-IN" sz="2000" b="1" u="sng" dirty="0"/>
              <a:t>References</a:t>
            </a:r>
          </a:p>
        </p:txBody>
      </p:sp>
      <p:pic>
        <p:nvPicPr>
          <p:cNvPr id="6" name="Graphic 5" descr="Handshake with solid fill">
            <a:extLst>
              <a:ext uri="{FF2B5EF4-FFF2-40B4-BE49-F238E27FC236}">
                <a16:creationId xmlns:a16="http://schemas.microsoft.com/office/drawing/2014/main" id="{E7E81591-C78E-7474-8141-06131CB7B9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5005" y="63681"/>
            <a:ext cx="914400" cy="914400"/>
          </a:xfrm>
          <a:prstGeom prst="rect">
            <a:avLst/>
          </a:prstGeom>
        </p:spPr>
      </p:pic>
      <p:sp>
        <p:nvSpPr>
          <p:cNvPr id="9" name="TextBox 8">
            <a:extLst>
              <a:ext uri="{FF2B5EF4-FFF2-40B4-BE49-F238E27FC236}">
                <a16:creationId xmlns:a16="http://schemas.microsoft.com/office/drawing/2014/main" id="{64AE011C-EEB6-6522-0054-941494DD61B2}"/>
              </a:ext>
            </a:extLst>
          </p:cNvPr>
          <p:cNvSpPr txBox="1"/>
          <p:nvPr/>
        </p:nvSpPr>
        <p:spPr>
          <a:xfrm>
            <a:off x="777242" y="2418435"/>
            <a:ext cx="2919548" cy="954107"/>
          </a:xfrm>
          <a:prstGeom prst="rect">
            <a:avLst/>
          </a:prstGeom>
          <a:noFill/>
        </p:spPr>
        <p:txBody>
          <a:bodyPr wrap="square" rtlCol="0">
            <a:spAutoFit/>
          </a:bodyPr>
          <a:lstStyle/>
          <a:p>
            <a:r>
              <a:rPr lang="en-IN" dirty="0"/>
              <a:t>. Astrosage About Us Page</a:t>
            </a:r>
          </a:p>
          <a:p>
            <a:r>
              <a:rPr lang="en-IN" dirty="0"/>
              <a:t>. Wikipedia</a:t>
            </a:r>
          </a:p>
          <a:p>
            <a:r>
              <a:rPr lang="en-IN" dirty="0"/>
              <a:t>. Newton School Guidelines</a:t>
            </a:r>
          </a:p>
          <a:p>
            <a:r>
              <a:rPr lang="en-IN" dirty="0"/>
              <a:t>. Raw Data</a:t>
            </a:r>
          </a:p>
        </p:txBody>
      </p:sp>
      <mc:AlternateContent xmlns:mc="http://schemas.openxmlformats.org/markup-compatibility/2006">
        <mc:Choice xmlns:am3d="http://schemas.microsoft.com/office/drawing/2017/model3d" Requires="am3d">
          <p:graphicFrame>
            <p:nvGraphicFramePr>
              <p:cNvPr id="11" name="3D Model 10" descr="15 in. Surface Book 2">
                <a:extLst>
                  <a:ext uri="{FF2B5EF4-FFF2-40B4-BE49-F238E27FC236}">
                    <a16:creationId xmlns:a16="http://schemas.microsoft.com/office/drawing/2014/main" id="{708B24F2-0B13-B237-6263-E5898C875E40}"/>
                  </a:ext>
                </a:extLst>
              </p:cNvPr>
              <p:cNvGraphicFramePr>
                <a:graphicFrameLocks noChangeAspect="1"/>
              </p:cNvGraphicFramePr>
              <p:nvPr>
                <p:extLst>
                  <p:ext uri="{D42A27DB-BD31-4B8C-83A1-F6EECF244321}">
                    <p14:modId xmlns:p14="http://schemas.microsoft.com/office/powerpoint/2010/main" val="4084987653"/>
                  </p:ext>
                </p:extLst>
              </p:nvPr>
            </p:nvGraphicFramePr>
            <p:xfrm>
              <a:off x="4474032" y="156967"/>
              <a:ext cx="3249576" cy="3074789"/>
            </p:xfrm>
            <a:graphic>
              <a:graphicData uri="http://schemas.microsoft.com/office/drawing/2017/model3d">
                <am3d:model3d r:embed="rId4">
                  <am3d:spPr>
                    <a:xfrm>
                      <a:off x="0" y="0"/>
                      <a:ext cx="3249576" cy="3074789"/>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x="411365" ay="-2088422" az="-235570"/>
                    <am3d:postTrans dx="0" dy="0" dz="0"/>
                  </am3d:trans>
                  <am3d:raster rName="Office3DRenderer" rVer="16.0.8326">
                    <am3d:blip r:embed="rId5"/>
                  </am3d:raster>
                  <am3d:objViewport viewportSz="4063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15 in. Surface Book 2">
                <a:extLst>
                  <a:ext uri="{FF2B5EF4-FFF2-40B4-BE49-F238E27FC236}">
                    <a16:creationId xmlns:a16="http://schemas.microsoft.com/office/drawing/2014/main" id="{708B24F2-0B13-B237-6263-E5898C875E40}"/>
                  </a:ext>
                </a:extLst>
              </p:cNvPr>
              <p:cNvPicPr>
                <a:picLocks noGrp="1" noRot="1" noChangeAspect="1" noMove="1" noResize="1" noEditPoints="1" noAdjustHandles="1" noChangeArrowheads="1" noChangeShapeType="1" noCrop="1"/>
              </p:cNvPicPr>
              <p:nvPr/>
            </p:nvPicPr>
            <p:blipFill>
              <a:blip r:embed="rId5"/>
              <a:stretch>
                <a:fillRect/>
              </a:stretch>
            </p:blipFill>
            <p:spPr>
              <a:xfrm>
                <a:off x="4474032" y="156967"/>
                <a:ext cx="3249576" cy="3074789"/>
              </a:xfrm>
              <a:prstGeom prst="rect">
                <a:avLst/>
              </a:prstGeom>
            </p:spPr>
          </p:pic>
        </mc:Fallback>
      </mc:AlternateContent>
    </p:spTree>
    <p:extLst>
      <p:ext uri="{BB962C8B-B14F-4D97-AF65-F5344CB8AC3E}">
        <p14:creationId xmlns:p14="http://schemas.microsoft.com/office/powerpoint/2010/main" val="303816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18"/>
          <p:cNvPicPr preferRelativeResize="0"/>
          <p:nvPr/>
        </p:nvPicPr>
        <p:blipFill rotWithShape="1">
          <a:blip r:embed="rId3">
            <a:alphaModFix/>
          </a:blip>
          <a:srcRect/>
          <a:stretch/>
        </p:blipFill>
        <p:spPr>
          <a:xfrm>
            <a:off x="1528750" y="857250"/>
            <a:ext cx="6086475"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DA45F9-BBE3-122A-3CB4-C087C319144A}"/>
              </a:ext>
            </a:extLst>
          </p:cNvPr>
          <p:cNvSpPr/>
          <p:nvPr/>
        </p:nvSpPr>
        <p:spPr>
          <a:xfrm>
            <a:off x="0" y="0"/>
            <a:ext cx="9144000" cy="9405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2EA826A-02CF-B7C2-CDD6-B6821DCAC3D9}"/>
              </a:ext>
            </a:extLst>
          </p:cNvPr>
          <p:cNvSpPr/>
          <p:nvPr/>
        </p:nvSpPr>
        <p:spPr>
          <a:xfrm>
            <a:off x="1371118" y="0"/>
            <a:ext cx="5976740" cy="923330"/>
          </a:xfrm>
          <a:prstGeom prst="rect">
            <a:avLst/>
          </a:prstGeom>
          <a:no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About </a:t>
            </a:r>
            <a:r>
              <a:rPr lang="en-US" sz="5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AstroSage</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TextBox 3">
            <a:extLst>
              <a:ext uri="{FF2B5EF4-FFF2-40B4-BE49-F238E27FC236}">
                <a16:creationId xmlns:a16="http://schemas.microsoft.com/office/drawing/2014/main" id="{27EACECE-E59A-8BA8-8093-0D3BFF461026}"/>
              </a:ext>
            </a:extLst>
          </p:cNvPr>
          <p:cNvSpPr txBox="1"/>
          <p:nvPr/>
        </p:nvSpPr>
        <p:spPr>
          <a:xfrm>
            <a:off x="927463" y="1613263"/>
            <a:ext cx="3344091" cy="2677656"/>
          </a:xfrm>
          <a:prstGeom prst="rect">
            <a:avLst/>
          </a:prstGeom>
          <a:noFill/>
        </p:spPr>
        <p:txBody>
          <a:bodyPr wrap="square" rtlCol="0">
            <a:spAutoFit/>
          </a:bodyPr>
          <a:lstStyle/>
          <a:p>
            <a:r>
              <a:rPr lang="en-IN" b="0" i="0" dirty="0">
                <a:solidFill>
                  <a:srgbClr val="000000"/>
                </a:solidFill>
                <a:effectLst/>
                <a:latin typeface="Roboto" panose="020F0502020204030204" pitchFamily="2" charset="0"/>
              </a:rPr>
              <a:t>AstroSage is one of the most authentic astrology destinations for not only those who are seeking astrological assistance, but also for high-level astrological research and development on wide scale. It is a prolific astrological source for people to help them out from mundane questions to specialized queries. Our aim is to ameliorate those who are facing problems and betterment of humanity using divine science of astrology.</a:t>
            </a:r>
            <a:endParaRPr lang="en-IN" dirty="0"/>
          </a:p>
        </p:txBody>
      </p:sp>
      <p:sp>
        <p:nvSpPr>
          <p:cNvPr id="5" name="Rectangle 4">
            <a:extLst>
              <a:ext uri="{FF2B5EF4-FFF2-40B4-BE49-F238E27FC236}">
                <a16:creationId xmlns:a16="http://schemas.microsoft.com/office/drawing/2014/main" id="{021DB832-B307-D82F-02FD-6F032D227BA9}"/>
              </a:ext>
            </a:extLst>
          </p:cNvPr>
          <p:cNvSpPr/>
          <p:nvPr/>
        </p:nvSpPr>
        <p:spPr>
          <a:xfrm>
            <a:off x="4572000" y="940526"/>
            <a:ext cx="150223" cy="4202974"/>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631059B-478F-5346-D1AE-C0F6E121292A}"/>
              </a:ext>
            </a:extLst>
          </p:cNvPr>
          <p:cNvSpPr txBox="1"/>
          <p:nvPr/>
        </p:nvSpPr>
        <p:spPr>
          <a:xfrm>
            <a:off x="5368834" y="1404257"/>
            <a:ext cx="3389812" cy="3108543"/>
          </a:xfrm>
          <a:prstGeom prst="rect">
            <a:avLst/>
          </a:prstGeom>
          <a:noFill/>
        </p:spPr>
        <p:txBody>
          <a:bodyPr wrap="square" rtlCol="0">
            <a:spAutoFit/>
          </a:bodyPr>
          <a:lstStyle/>
          <a:p>
            <a:r>
              <a:rPr lang="en-IN" b="0" i="0" dirty="0">
                <a:solidFill>
                  <a:srgbClr val="000000"/>
                </a:solidFill>
                <a:effectLst/>
                <a:latin typeface="Roboto" panose="02000000000000000000" pitchFamily="2" charset="0"/>
              </a:rPr>
              <a:t>Keeping this all-embracing vision in mind, renowned astrologer Pt. Punit Pandey embarked AstroSage.com in year 2000 to put astrological wisdom for help of ailing mankind. He is an astute and experienced astrologer himself and understands how different astrological systems like KP, Lal Kitab and Nadi etc can be applied into different situations to get practically viable results. The </a:t>
            </a:r>
            <a:r>
              <a:rPr lang="en-IN" b="0" i="0" dirty="0" err="1">
                <a:solidFill>
                  <a:srgbClr val="000000"/>
                </a:solidFill>
                <a:effectLst/>
                <a:latin typeface="Roboto" panose="02000000000000000000" pitchFamily="2" charset="0"/>
              </a:rPr>
              <a:t>AstroSage</a:t>
            </a:r>
            <a:r>
              <a:rPr lang="en-IN" b="0" i="0" dirty="0">
                <a:solidFill>
                  <a:srgbClr val="000000"/>
                </a:solidFill>
                <a:effectLst/>
                <a:latin typeface="Roboto" panose="02000000000000000000" pitchFamily="2" charset="0"/>
              </a:rPr>
              <a:t> team that works in his guidance consists of many expert astrologers pertaining to different schools of astrology.</a:t>
            </a:r>
            <a:endParaRPr lang="en-IN" dirty="0"/>
          </a:p>
        </p:txBody>
      </p:sp>
    </p:spTree>
    <p:extLst>
      <p:ext uri="{BB962C8B-B14F-4D97-AF65-F5344CB8AC3E}">
        <p14:creationId xmlns:p14="http://schemas.microsoft.com/office/powerpoint/2010/main" val="3470581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0A4C34E-4C37-7104-3BC3-C3DC62F794A1}"/>
              </a:ext>
            </a:extLst>
          </p:cNvPr>
          <p:cNvSpPr/>
          <p:nvPr/>
        </p:nvSpPr>
        <p:spPr>
          <a:xfrm>
            <a:off x="0" y="0"/>
            <a:ext cx="9144000" cy="9144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 name="Google Shape;7537;p37">
            <a:extLst>
              <a:ext uri="{FF2B5EF4-FFF2-40B4-BE49-F238E27FC236}">
                <a16:creationId xmlns:a16="http://schemas.microsoft.com/office/drawing/2014/main" id="{1F578C0C-519B-2273-079B-CEF2DD140227}"/>
              </a:ext>
            </a:extLst>
          </p:cNvPr>
          <p:cNvSpPr txBox="1">
            <a:spLocks/>
          </p:cNvSpPr>
          <p:nvPr/>
        </p:nvSpPr>
        <p:spPr>
          <a:xfrm>
            <a:off x="1792605" y="179705"/>
            <a:ext cx="5099685" cy="5727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altLang="en-GB" sz="3600" b="1" u="sng" dirty="0">
                <a:solidFill>
                  <a:schemeClr val="tx2"/>
                </a:solidFill>
                <a:latin typeface="Algerian" panose="04020705040A02060702" charset="0"/>
                <a:cs typeface="Algerian" panose="04020705040A02060702" charset="0"/>
              </a:rPr>
              <a:t>OBJECTIVE</a:t>
            </a:r>
          </a:p>
        </p:txBody>
      </p:sp>
      <p:sp>
        <p:nvSpPr>
          <p:cNvPr id="15" name="Google Shape;7538;p37">
            <a:extLst>
              <a:ext uri="{FF2B5EF4-FFF2-40B4-BE49-F238E27FC236}">
                <a16:creationId xmlns:a16="http://schemas.microsoft.com/office/drawing/2014/main" id="{234307BF-6E71-54CA-5439-FEAF02E97FD5}"/>
              </a:ext>
            </a:extLst>
          </p:cNvPr>
          <p:cNvSpPr txBox="1">
            <a:spLocks/>
          </p:cNvSpPr>
          <p:nvPr/>
        </p:nvSpPr>
        <p:spPr>
          <a:xfrm>
            <a:off x="720000" y="1215752"/>
            <a:ext cx="7704000" cy="341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Wingdings" panose="05000000000000000000" charset="0"/>
              <a:buNone/>
            </a:pPr>
            <a:r>
              <a:rPr lang="en-IN" sz="1600">
                <a:solidFill>
                  <a:schemeClr val="tx1"/>
                </a:solidFill>
                <a:latin typeface="Comic Sans MS" panose="030F0702030302020204" charset="0"/>
                <a:cs typeface="Comic Sans MS" panose="030F0702030302020204" charset="0"/>
              </a:rPr>
              <a:t>The primary goal of this analysis is to enhance the operational efficiency of the call center, improve agent performance, and increase customer satisfaction.</a:t>
            </a:r>
          </a:p>
          <a:p>
            <a:pPr marL="285750" indent="-285750">
              <a:buFont typeface="Wingdings" panose="05000000000000000000" charset="0"/>
              <a:buChar char="Ø"/>
            </a:pPr>
            <a:endParaRPr lang="en-IN" sz="1600">
              <a:solidFill>
                <a:schemeClr val="tx1"/>
              </a:solidFill>
              <a:latin typeface="Comic Sans MS" panose="030F0702030302020204" charset="0"/>
              <a:cs typeface="Comic Sans MS" panose="030F0702030302020204" charset="0"/>
            </a:endParaRPr>
          </a:p>
          <a:p>
            <a:pPr>
              <a:buFont typeface="Wingdings" panose="05000000000000000000" charset="0"/>
              <a:buNone/>
            </a:pPr>
            <a:r>
              <a:rPr lang="en-IN" sz="1600">
                <a:solidFill>
                  <a:schemeClr val="tx1"/>
                </a:solidFill>
                <a:latin typeface="Comic Sans MS" panose="030F0702030302020204" charset="0"/>
                <a:cs typeface="Comic Sans MS" panose="030F0702030302020204" charset="0"/>
              </a:rPr>
              <a:t>We focus on key areas like call volume patterns, repeat caller behavior, agent performance, and call resolution efficiency.</a:t>
            </a:r>
          </a:p>
          <a:p>
            <a:pPr marL="285750" indent="-285750">
              <a:buFont typeface="Wingdings" panose="05000000000000000000" charset="0"/>
              <a:buChar char="Ø"/>
            </a:pPr>
            <a:endParaRPr lang="en-IN" sz="1600">
              <a:solidFill>
                <a:schemeClr val="tx1"/>
              </a:solidFill>
              <a:latin typeface="Comic Sans MS" panose="030F0702030302020204" charset="0"/>
              <a:cs typeface="Comic Sans MS" panose="030F0702030302020204" charset="0"/>
            </a:endParaRPr>
          </a:p>
          <a:p>
            <a:pPr>
              <a:buFont typeface="Wingdings" panose="05000000000000000000" charset="0"/>
              <a:buNone/>
            </a:pPr>
            <a:r>
              <a:rPr lang="en-IN" sz="1600">
                <a:solidFill>
                  <a:schemeClr val="tx1"/>
                </a:solidFill>
                <a:latin typeface="Comic Sans MS" panose="030F0702030302020204" charset="0"/>
                <a:cs typeface="Comic Sans MS" panose="030F0702030302020204" charset="0"/>
              </a:rPr>
              <a:t>The dataset analyzed includes historical call records, agent data, customer information, and performance metrics from the call center operations.</a:t>
            </a:r>
          </a:p>
          <a:p>
            <a:pPr marL="285750" indent="-285750">
              <a:buFont typeface="Wingdings" panose="05000000000000000000" charset="0"/>
              <a:buChar char="Ø"/>
            </a:pPr>
            <a:endParaRPr lang="en-IN" sz="1600">
              <a:solidFill>
                <a:schemeClr val="tx1"/>
              </a:solidFill>
              <a:latin typeface="Comic Sans MS" panose="030F0702030302020204" charset="0"/>
              <a:cs typeface="Comic Sans MS" panose="030F0702030302020204" charset="0"/>
            </a:endParaRPr>
          </a:p>
          <a:p>
            <a:pPr>
              <a:buFont typeface="Wingdings" panose="05000000000000000000" charset="0"/>
              <a:buNone/>
            </a:pPr>
            <a:r>
              <a:rPr lang="en-IN" sz="1600">
                <a:solidFill>
                  <a:schemeClr val="tx1"/>
                </a:solidFill>
                <a:latin typeface="Comic Sans MS" panose="030F0702030302020204" charset="0"/>
                <a:cs typeface="Comic Sans MS" panose="030F0702030302020204" charset="0"/>
              </a:rPr>
              <a:t>This analysis will help us understand where the call center excels and where improvements can be made.</a:t>
            </a:r>
            <a:endParaRPr lang="en-IN" sz="1600" dirty="0">
              <a:solidFill>
                <a:schemeClr val="tx1"/>
              </a:solidFill>
              <a:latin typeface="Comic Sans MS" panose="030F0702030302020204" charset="0"/>
              <a:cs typeface="Comic Sans MS" panose="030F0702030302020204" charset="0"/>
            </a:endParaRPr>
          </a:p>
        </p:txBody>
      </p:sp>
      <p:pic>
        <p:nvPicPr>
          <p:cNvPr id="37" name="Graphic 36" descr="Chevron arrows with solid fill">
            <a:extLst>
              <a:ext uri="{FF2B5EF4-FFF2-40B4-BE49-F238E27FC236}">
                <a16:creationId xmlns:a16="http://schemas.microsoft.com/office/drawing/2014/main" id="{4D15DF09-1085-9CB4-D4CC-BCA89C5933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9652" y="179705"/>
            <a:ext cx="734695" cy="734695"/>
          </a:xfrm>
          <a:prstGeom prst="rect">
            <a:avLst/>
          </a:prstGeom>
        </p:spPr>
      </p:pic>
    </p:spTree>
    <p:extLst>
      <p:ext uri="{BB962C8B-B14F-4D97-AF65-F5344CB8AC3E}">
        <p14:creationId xmlns:p14="http://schemas.microsoft.com/office/powerpoint/2010/main" val="138908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4BF9C6DD-09FD-3024-15A7-8A6C1009C917}"/>
              </a:ext>
            </a:extLst>
          </p:cNvPr>
          <p:cNvSpPr/>
          <p:nvPr/>
        </p:nvSpPr>
        <p:spPr>
          <a:xfrm>
            <a:off x="0" y="0"/>
            <a:ext cx="9144000" cy="74676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6" name="Title 5">
            <a:extLst>
              <a:ext uri="{FF2B5EF4-FFF2-40B4-BE49-F238E27FC236}">
                <a16:creationId xmlns:a16="http://schemas.microsoft.com/office/drawing/2014/main" id="{BA47A451-A531-E255-AD79-603DD16FCCB4}"/>
              </a:ext>
            </a:extLst>
          </p:cNvPr>
          <p:cNvSpPr txBox="1">
            <a:spLocks/>
          </p:cNvSpPr>
          <p:nvPr/>
        </p:nvSpPr>
        <p:spPr>
          <a:xfrm>
            <a:off x="953135" y="107315"/>
            <a:ext cx="6376035" cy="74676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ltLang="en-US" sz="2800" b="1" u="sng" dirty="0">
                <a:solidFill>
                  <a:schemeClr val="bg1"/>
                </a:solidFill>
                <a:latin typeface="Algerian" panose="04020705040A02060702" charset="0"/>
                <a:cs typeface="Algerian" panose="04020705040A02060702" charset="0"/>
              </a:rPr>
              <a:t>AstroSage Data Snapshot</a:t>
            </a:r>
          </a:p>
        </p:txBody>
      </p:sp>
      <p:sp>
        <p:nvSpPr>
          <p:cNvPr id="87" name="Text Box 7">
            <a:extLst>
              <a:ext uri="{FF2B5EF4-FFF2-40B4-BE49-F238E27FC236}">
                <a16:creationId xmlns:a16="http://schemas.microsoft.com/office/drawing/2014/main" id="{B0542514-D210-F2A6-4CF3-01709CE45E8E}"/>
              </a:ext>
            </a:extLst>
          </p:cNvPr>
          <p:cNvSpPr txBox="1"/>
          <p:nvPr/>
        </p:nvSpPr>
        <p:spPr>
          <a:xfrm>
            <a:off x="129540" y="1092835"/>
            <a:ext cx="5692140" cy="3898265"/>
          </a:xfrm>
          <a:prstGeom prst="rect">
            <a:avLst/>
          </a:prstGeom>
          <a:noFill/>
        </p:spPr>
        <p:txBody>
          <a:bodyPr wrap="square" rtlCol="0">
            <a:noAutofit/>
          </a:bodyPr>
          <a:lstStyle/>
          <a:p>
            <a:r>
              <a:rPr lang="en-US" b="1">
                <a:latin typeface="Comic Sans MS" panose="030F0702030302020204" charset="0"/>
                <a:cs typeface="Comic Sans MS" panose="030F0702030302020204" charset="0"/>
              </a:rPr>
              <a:t>Number of Active </a:t>
            </a:r>
            <a:r>
              <a:rPr lang="en-IN" altLang="en-US" b="1">
                <a:latin typeface="Comic Sans MS" panose="030F0702030302020204" charset="0"/>
                <a:cs typeface="Comic Sans MS" panose="030F0702030302020204" charset="0"/>
              </a:rPr>
              <a:t>Gurus</a:t>
            </a:r>
            <a:r>
              <a:rPr lang="en-US" b="1">
                <a:latin typeface="Comic Sans MS" panose="030F0702030302020204" charset="0"/>
                <a:cs typeface="Comic Sans MS" panose="030F0702030302020204" charset="0"/>
              </a:rPr>
              <a:t>:</a:t>
            </a:r>
            <a:r>
              <a:rPr lang="en-US">
                <a:latin typeface="Comic Sans MS" panose="030F0702030302020204" charset="0"/>
                <a:cs typeface="Comic Sans MS" panose="030F0702030302020204" charset="0"/>
              </a:rPr>
              <a:t> </a:t>
            </a:r>
            <a:r>
              <a:rPr lang="en-IN" altLang="en-US">
                <a:latin typeface="Comic Sans MS" panose="030F0702030302020204" charset="0"/>
                <a:cs typeface="Comic Sans MS" panose="030F0702030302020204" charset="0"/>
              </a:rPr>
              <a:t>131</a:t>
            </a:r>
            <a:r>
              <a:rPr lang="en-US">
                <a:latin typeface="Comic Sans MS" panose="030F0702030302020204" charset="0"/>
                <a:cs typeface="Comic Sans MS" panose="030F0702030302020204" charset="0"/>
              </a:rPr>
              <a:t> </a:t>
            </a:r>
            <a:r>
              <a:rPr lang="en-IN" altLang="en-US">
                <a:latin typeface="Comic Sans MS" panose="030F0702030302020204" charset="0"/>
                <a:cs typeface="Comic Sans MS" panose="030F0702030302020204" charset="0"/>
              </a:rPr>
              <a:t>guru</a:t>
            </a:r>
            <a:r>
              <a:rPr lang="en-US">
                <a:latin typeface="Comic Sans MS" panose="030F0702030302020204" charset="0"/>
                <a:cs typeface="Comic Sans MS" panose="030F0702030302020204" charset="0"/>
              </a:rPr>
              <a:t>s, reflecting the extensive </a:t>
            </a:r>
            <a:r>
              <a:rPr lang="en-IN" altLang="en-US">
                <a:latin typeface="Comic Sans MS" panose="030F0702030302020204" charset="0"/>
                <a:cs typeface="Comic Sans MS" panose="030F0702030302020204" charset="0"/>
              </a:rPr>
              <a:t>availability.</a:t>
            </a:r>
            <a:endParaRPr lang="en-US">
              <a:latin typeface="Comic Sans MS" panose="030F0702030302020204" charset="0"/>
              <a:cs typeface="Comic Sans MS" panose="030F0702030302020204" charset="0"/>
            </a:endParaRPr>
          </a:p>
          <a:p>
            <a:r>
              <a:rPr lang="en-US" b="1">
                <a:latin typeface="Comic Sans MS" panose="030F0702030302020204" charset="0"/>
                <a:cs typeface="Comic Sans MS" panose="030F0702030302020204" charset="0"/>
              </a:rPr>
              <a:t>Geographical Coverage:</a:t>
            </a:r>
            <a:r>
              <a:rPr lang="en-US">
                <a:latin typeface="Comic Sans MS" panose="030F0702030302020204" charset="0"/>
                <a:cs typeface="Comic Sans MS" panose="030F0702030302020204" charset="0"/>
              </a:rPr>
              <a:t> </a:t>
            </a:r>
            <a:r>
              <a:rPr lang="en-IN" altLang="en-US">
                <a:latin typeface="Comic Sans MS" panose="030F0702030302020204" charset="0"/>
                <a:cs typeface="Comic Sans MS" panose="030F0702030302020204" charset="0"/>
              </a:rPr>
              <a:t>Since customer can access it online, so its coverage area is almost all over India.</a:t>
            </a:r>
          </a:p>
          <a:p>
            <a:r>
              <a:rPr lang="en-IN" altLang="en-US">
                <a:latin typeface="Comic Sans MS" panose="030F0702030302020204" charset="0"/>
                <a:cs typeface="Comic Sans MS" panose="030F0702030302020204" charset="0"/>
              </a:rPr>
              <a:t>            </a:t>
            </a:r>
            <a:endParaRPr lang="en-US">
              <a:latin typeface="Comic Sans MS" panose="030F0702030302020204" charset="0"/>
              <a:cs typeface="Comic Sans MS" panose="030F0702030302020204" charset="0"/>
            </a:endParaRPr>
          </a:p>
          <a:p>
            <a:endParaRPr lang="en-US">
              <a:latin typeface="Comic Sans MS" panose="030F0702030302020204" charset="0"/>
              <a:cs typeface="Comic Sans MS" panose="030F0702030302020204" charset="0"/>
            </a:endParaRPr>
          </a:p>
          <a:p>
            <a:r>
              <a:rPr lang="en-US" b="1">
                <a:latin typeface="Comic Sans MS" panose="030F0702030302020204" charset="0"/>
                <a:cs typeface="Comic Sans MS" panose="030F0702030302020204" charset="0"/>
              </a:rPr>
              <a:t>Data Cleaning and Preprocessing</a:t>
            </a:r>
          </a:p>
          <a:p>
            <a:pPr marL="285750" indent="-285750">
              <a:buFont typeface="Wingdings" panose="05000000000000000000" charset="0"/>
              <a:buChar char="ü"/>
            </a:pPr>
            <a:r>
              <a:rPr lang="en-US">
                <a:latin typeface="Comic Sans MS" panose="030F0702030302020204" charset="0"/>
                <a:cs typeface="Comic Sans MS" panose="030F0702030302020204" charset="0"/>
              </a:rPr>
              <a:t>Unified product categories for a consistent classification across the platform.</a:t>
            </a:r>
          </a:p>
          <a:p>
            <a:pPr marL="285750" indent="-285750">
              <a:buFont typeface="Wingdings" panose="05000000000000000000" charset="0"/>
              <a:buChar char="ü"/>
            </a:pPr>
            <a:r>
              <a:rPr lang="en-US">
                <a:latin typeface="Comic Sans MS" panose="030F0702030302020204" charset="0"/>
                <a:cs typeface="Comic Sans MS" panose="030F0702030302020204" charset="0"/>
              </a:rPr>
              <a:t>Normalized </a:t>
            </a:r>
            <a:r>
              <a:rPr lang="en-IN" altLang="en-US">
                <a:latin typeface="Comic Sans MS" panose="030F0702030302020204" charset="0"/>
                <a:cs typeface="Comic Sans MS" panose="030F0702030302020204" charset="0"/>
              </a:rPr>
              <a:t>guru</a:t>
            </a:r>
            <a:r>
              <a:rPr lang="en-US">
                <a:latin typeface="Comic Sans MS" panose="030F0702030302020204" charset="0"/>
                <a:cs typeface="Comic Sans MS" panose="030F0702030302020204" charset="0"/>
              </a:rPr>
              <a:t> names for accuracy in analysis.</a:t>
            </a:r>
          </a:p>
          <a:p>
            <a:pPr marL="285750" indent="-285750">
              <a:buFont typeface="Wingdings" panose="05000000000000000000" charset="0"/>
              <a:buChar char="ü"/>
            </a:pPr>
            <a:r>
              <a:rPr lang="en-US">
                <a:latin typeface="Comic Sans MS" panose="030F0702030302020204" charset="0"/>
                <a:cs typeface="Comic Sans MS" panose="030F0702030302020204" charset="0"/>
              </a:rPr>
              <a:t>Addressed missing values in </a:t>
            </a:r>
            <a:r>
              <a:rPr lang="en-IN" altLang="en-US">
                <a:latin typeface="Comic Sans MS" panose="030F0702030302020204" charset="0"/>
                <a:cs typeface="Comic Sans MS" panose="030F0702030302020204" charset="0"/>
              </a:rPr>
              <a:t>guru name</a:t>
            </a:r>
            <a:r>
              <a:rPr lang="en-US">
                <a:latin typeface="Comic Sans MS" panose="030F0702030302020204" charset="0"/>
                <a:cs typeface="Comic Sans MS" panose="030F0702030302020204" charset="0"/>
              </a:rPr>
              <a:t> data field to enhance data integrity.</a:t>
            </a:r>
          </a:p>
          <a:p>
            <a:pPr marL="285750" indent="-285750">
              <a:buFont typeface="Wingdings" panose="05000000000000000000" charset="0"/>
              <a:buChar char="ü"/>
            </a:pPr>
            <a:r>
              <a:rPr lang="en-US">
                <a:latin typeface="Comic Sans MS" panose="030F0702030302020204" charset="0"/>
                <a:cs typeface="Comic Sans MS" panose="030F0702030302020204" charset="0"/>
              </a:rPr>
              <a:t>This dataset allows for an in- depth understanding of </a:t>
            </a:r>
            <a:r>
              <a:rPr lang="en-IN" altLang="en-US">
                <a:latin typeface="Comic Sans MS" panose="030F0702030302020204" charset="0"/>
                <a:cs typeface="Comic Sans MS" panose="030F0702030302020204" charset="0"/>
              </a:rPr>
              <a:t>AstroSage</a:t>
            </a:r>
            <a:r>
              <a:rPr lang="en-US">
                <a:latin typeface="Comic Sans MS" panose="030F0702030302020204" charset="0"/>
                <a:cs typeface="Comic Sans MS" panose="030F0702030302020204" charset="0"/>
              </a:rPr>
              <a:t> market </a:t>
            </a:r>
            <a:r>
              <a:rPr lang="en-IN" altLang="en-US">
                <a:latin typeface="Comic Sans MS" panose="030F0702030302020204" charset="0"/>
                <a:cs typeface="Comic Sans MS" panose="030F0702030302020204" charset="0"/>
              </a:rPr>
              <a:t>    </a:t>
            </a:r>
            <a:r>
              <a:rPr lang="en-US">
                <a:latin typeface="Comic Sans MS" panose="030F0702030302020204" charset="0"/>
                <a:cs typeface="Comic Sans MS" panose="030F0702030302020204" charset="0"/>
              </a:rPr>
              <a:t>presence and operational scope.</a:t>
            </a:r>
          </a:p>
          <a:p>
            <a:pPr marL="285750" indent="-285750">
              <a:buFont typeface="Wingdings" panose="05000000000000000000" charset="0"/>
              <a:buChar char="ü"/>
            </a:pPr>
            <a:r>
              <a:rPr lang="en-US">
                <a:latin typeface="Comic Sans MS" panose="030F0702030302020204" charset="0"/>
                <a:cs typeface="Comic Sans MS" panose="030F0702030302020204" charset="0"/>
              </a:rPr>
              <a:t>High-quality data is crucial for analyzing sales trends, customer behavior, and seller performance.</a:t>
            </a:r>
          </a:p>
          <a:p>
            <a:endParaRPr lang="en-US">
              <a:latin typeface="Comic Sans MS" panose="030F0702030302020204" charset="0"/>
              <a:cs typeface="Comic Sans MS" panose="030F0702030302020204" charset="0"/>
            </a:endParaRPr>
          </a:p>
        </p:txBody>
      </p:sp>
      <p:pic>
        <p:nvPicPr>
          <p:cNvPr id="101" name="Picture 100" descr="Two colleagues planning on board with sticky notes">
            <a:extLst>
              <a:ext uri="{FF2B5EF4-FFF2-40B4-BE49-F238E27FC236}">
                <a16:creationId xmlns:a16="http://schemas.microsoft.com/office/drawing/2014/main" id="{D1E06E4C-17F3-A51E-3EC6-C942C9846109}"/>
              </a:ext>
            </a:extLst>
          </p:cNvPr>
          <p:cNvPicPr>
            <a:picLocks noChangeAspect="1"/>
          </p:cNvPicPr>
          <p:nvPr/>
        </p:nvPicPr>
        <p:blipFill>
          <a:blip r:embed="rId2"/>
          <a:stretch>
            <a:fillRect/>
          </a:stretch>
        </p:blipFill>
        <p:spPr>
          <a:xfrm>
            <a:off x="5821680" y="1316826"/>
            <a:ext cx="3077469" cy="2509848"/>
          </a:xfrm>
          <a:prstGeom prst="rect">
            <a:avLst/>
          </a:prstGeom>
        </p:spPr>
      </p:pic>
    </p:spTree>
    <p:extLst>
      <p:ext uri="{BB962C8B-B14F-4D97-AF65-F5344CB8AC3E}">
        <p14:creationId xmlns:p14="http://schemas.microsoft.com/office/powerpoint/2010/main" val="682752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E7051B63-F6A9-967D-3757-C6CA5E0D8EA9}"/>
              </a:ext>
            </a:extLst>
          </p:cNvPr>
          <p:cNvSpPr/>
          <p:nvPr/>
        </p:nvSpPr>
        <p:spPr>
          <a:xfrm>
            <a:off x="0" y="0"/>
            <a:ext cx="9144000" cy="82296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4" name="Title 5">
            <a:extLst>
              <a:ext uri="{FF2B5EF4-FFF2-40B4-BE49-F238E27FC236}">
                <a16:creationId xmlns:a16="http://schemas.microsoft.com/office/drawing/2014/main" id="{628FFB21-A079-7A40-0BB4-84F1138EA459}"/>
              </a:ext>
            </a:extLst>
          </p:cNvPr>
          <p:cNvSpPr/>
          <p:nvPr/>
        </p:nvSpPr>
        <p:spPr>
          <a:xfrm>
            <a:off x="442595" y="142875"/>
            <a:ext cx="610235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800" dirty="0">
                <a:solidFill>
                  <a:schemeClr val="bg1"/>
                </a:solidFill>
                <a:latin typeface="Algerian" panose="04020705040A02060702" charset="0"/>
                <a:cs typeface="Algerian" panose="04020705040A02060702" charset="0"/>
              </a:rPr>
              <a:t>Analytical approach and Tool</a:t>
            </a:r>
          </a:p>
        </p:txBody>
      </p:sp>
      <p:sp>
        <p:nvSpPr>
          <p:cNvPr id="65" name="Text Box 7">
            <a:extLst>
              <a:ext uri="{FF2B5EF4-FFF2-40B4-BE49-F238E27FC236}">
                <a16:creationId xmlns:a16="http://schemas.microsoft.com/office/drawing/2014/main" id="{508F37A8-3BB6-2467-454C-C1FEA42A429D}"/>
              </a:ext>
            </a:extLst>
          </p:cNvPr>
          <p:cNvSpPr txBox="1"/>
          <p:nvPr/>
        </p:nvSpPr>
        <p:spPr>
          <a:xfrm>
            <a:off x="129540" y="1007110"/>
            <a:ext cx="5692140" cy="3898265"/>
          </a:xfrm>
          <a:prstGeom prst="rect">
            <a:avLst/>
          </a:prstGeom>
          <a:noFill/>
        </p:spPr>
        <p:txBody>
          <a:bodyPr wrap="square" rtlCol="0">
            <a:noAutofit/>
          </a:bodyPr>
          <a:lstStyle/>
          <a:p>
            <a:pPr marL="285750" indent="-285750">
              <a:buFont typeface="Wingdings" panose="05000000000000000000" charset="0"/>
              <a:buChar char="ü"/>
            </a:pPr>
            <a:r>
              <a:rPr b="1">
                <a:latin typeface="Comic Sans MS" panose="030F0702030302020204" charset="0"/>
                <a:cs typeface="Comic Sans MS" panose="030F0702030302020204" charset="0"/>
              </a:rPr>
              <a:t>Data Clea</a:t>
            </a:r>
            <a:r>
              <a:rPr lang="en-IN" b="1">
                <a:latin typeface="Comic Sans MS" panose="030F0702030302020204" charset="0"/>
                <a:cs typeface="Comic Sans MS" panose="030F0702030302020204" charset="0"/>
              </a:rPr>
              <a:t>n</a:t>
            </a:r>
            <a:r>
              <a:rPr b="1">
                <a:latin typeface="Comic Sans MS" panose="030F0702030302020204" charset="0"/>
                <a:cs typeface="Comic Sans MS" panose="030F0702030302020204" charset="0"/>
              </a:rPr>
              <a:t>ing:</a:t>
            </a:r>
            <a:r>
              <a:rPr>
                <a:latin typeface="Comic Sans MS" panose="030F0702030302020204" charset="0"/>
                <a:cs typeface="Comic Sans MS" panose="030F0702030302020204" charset="0"/>
              </a:rPr>
              <a:t> Utilized functionis like TRIM, CLEAN, a</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d Re</a:t>
            </a:r>
            <a:r>
              <a:rPr lang="en-IN">
                <a:latin typeface="Comic Sans MS" panose="030F0702030302020204" charset="0"/>
                <a:cs typeface="Comic Sans MS" panose="030F0702030302020204" charset="0"/>
              </a:rPr>
              <a:t>m</a:t>
            </a:r>
            <a:r>
              <a:rPr>
                <a:latin typeface="Comic Sans MS" panose="030F0702030302020204" charset="0"/>
                <a:cs typeface="Comic Sans MS" panose="030F0702030302020204" charset="0"/>
              </a:rPr>
              <a:t>ove Duplicates to e</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sure data accuracy.</a:t>
            </a:r>
          </a:p>
          <a:p>
            <a:endParaRPr>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Data E</a:t>
            </a:r>
            <a:r>
              <a:rPr lang="en-IN" b="1">
                <a:latin typeface="Comic Sans MS" panose="030F0702030302020204" charset="0"/>
                <a:cs typeface="Comic Sans MS" panose="030F0702030302020204" charset="0"/>
              </a:rPr>
              <a:t>nrichment</a:t>
            </a:r>
            <a:r>
              <a:rPr b="1">
                <a:latin typeface="Comic Sans MS" panose="030F0702030302020204" charset="0"/>
                <a:cs typeface="Comic Sans MS" panose="030F0702030302020204" charset="0"/>
              </a:rPr>
              <a:t>:</a:t>
            </a:r>
            <a:r>
              <a:rPr>
                <a:latin typeface="Comic Sans MS" panose="030F0702030302020204" charset="0"/>
                <a:cs typeface="Comic Sans MS" panose="030F0702030302020204" charset="0"/>
              </a:rPr>
              <a:t> E</a:t>
            </a:r>
            <a:r>
              <a:rPr lang="en-IN">
                <a:latin typeface="Comic Sans MS" panose="030F0702030302020204" charset="0"/>
                <a:cs typeface="Comic Sans MS" panose="030F0702030302020204" charset="0"/>
              </a:rPr>
              <a:t>nhan</a:t>
            </a:r>
            <a:r>
              <a:rPr>
                <a:latin typeface="Comic Sans MS" panose="030F0702030302020204" charset="0"/>
                <a:cs typeface="Comic Sans MS" panose="030F0702030302020204" charset="0"/>
              </a:rPr>
              <a:t>ced the dataset with additional variables using </a:t>
            </a:r>
            <a:r>
              <a:rPr lang="en-IN">
                <a:latin typeface="Comic Sans MS" panose="030F0702030302020204" charset="0"/>
                <a:cs typeface="Comic Sans MS" panose="030F0702030302020204" charset="0"/>
              </a:rPr>
              <a:t>IFElse/ArrayFormulas</a:t>
            </a:r>
            <a:r>
              <a:rPr>
                <a:latin typeface="Comic Sans MS" panose="030F0702030302020204" charset="0"/>
                <a:cs typeface="Comic Sans MS" panose="030F0702030302020204" charset="0"/>
              </a:rPr>
              <a:t> to cross- refere</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ce external data sources.</a:t>
            </a:r>
          </a:p>
          <a:p>
            <a:endParaRPr b="1">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Descriptive Analysis:</a:t>
            </a:r>
            <a:r>
              <a:rPr>
                <a:latin typeface="Comic Sans MS" panose="030F0702030302020204" charset="0"/>
                <a:cs typeface="Comic Sans MS" panose="030F0702030302020204" charset="0"/>
              </a:rPr>
              <a:t> Employed Pivot Tables for sü</a:t>
            </a:r>
            <a:r>
              <a:rPr lang="en-IN">
                <a:latin typeface="Comic Sans MS" panose="030F0702030302020204" charset="0"/>
                <a:cs typeface="Comic Sans MS" panose="030F0702030302020204" charset="0"/>
              </a:rPr>
              <a:t>mmorizing</a:t>
            </a:r>
            <a:r>
              <a:rPr>
                <a:latin typeface="Comic Sans MS" panose="030F0702030302020204" charset="0"/>
                <a:cs typeface="Comic Sans MS" panose="030F0702030302020204" charset="0"/>
              </a:rPr>
              <a:t> key metrics and Ide</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tifying </a:t>
            </a:r>
            <a:r>
              <a:rPr lang="en-IN">
                <a:latin typeface="Comic Sans MS" panose="030F0702030302020204" charset="0"/>
                <a:cs typeface="Comic Sans MS" panose="030F0702030302020204" charset="0"/>
              </a:rPr>
              <a:t>connection patterns</a:t>
            </a:r>
            <a:r>
              <a:rPr>
                <a:latin typeface="Comic Sans MS" panose="030F0702030302020204" charset="0"/>
                <a:cs typeface="Comic Sans MS" panose="030F0702030302020204" charset="0"/>
              </a:rPr>
              <a:t> across differ</a:t>
            </a:r>
            <a:r>
              <a:rPr lang="en-IN">
                <a:latin typeface="Comic Sans MS" panose="030F0702030302020204" charset="0"/>
                <a:cs typeface="Comic Sans MS" panose="030F0702030302020204" charset="0"/>
              </a:rPr>
              <a:t>ent</a:t>
            </a:r>
            <a:r>
              <a:rPr>
                <a:latin typeface="Comic Sans MS" panose="030F0702030302020204" charset="0"/>
                <a:cs typeface="Comic Sans MS" panose="030F0702030302020204" charset="0"/>
              </a:rPr>
              <a:t> </a:t>
            </a:r>
            <a:r>
              <a:rPr lang="en-IN">
                <a:latin typeface="Comic Sans MS" panose="030F0702030302020204" charset="0"/>
                <a:cs typeface="Comic Sans MS" panose="030F0702030302020204" charset="0"/>
              </a:rPr>
              <a:t>metrics</a:t>
            </a:r>
            <a:r>
              <a:rPr>
                <a:latin typeface="Comic Sans MS" panose="030F0702030302020204" charset="0"/>
                <a:cs typeface="Comic Sans MS" panose="030F0702030302020204" charset="0"/>
              </a:rPr>
              <a:t> a</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d product categories.</a:t>
            </a:r>
          </a:p>
          <a:p>
            <a:endParaRPr>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Custo</a:t>
            </a:r>
            <a:r>
              <a:rPr lang="en-IN" b="1">
                <a:latin typeface="Comic Sans MS" panose="030F0702030302020204" charset="0"/>
                <a:cs typeface="Comic Sans MS" panose="030F0702030302020204" charset="0"/>
              </a:rPr>
              <a:t>me</a:t>
            </a:r>
            <a:r>
              <a:rPr b="1">
                <a:latin typeface="Comic Sans MS" panose="030F0702030302020204" charset="0"/>
                <a:cs typeface="Comic Sans MS" panose="030F0702030302020204" charset="0"/>
              </a:rPr>
              <a:t>r Seg</a:t>
            </a:r>
            <a:r>
              <a:rPr lang="en-IN" b="1">
                <a:latin typeface="Comic Sans MS" panose="030F0702030302020204" charset="0"/>
                <a:cs typeface="Comic Sans MS" panose="030F0702030302020204" charset="0"/>
              </a:rPr>
              <a:t>ment</a:t>
            </a:r>
            <a:r>
              <a:rPr b="1">
                <a:latin typeface="Comic Sans MS" panose="030F0702030302020204" charset="0"/>
                <a:cs typeface="Comic Sans MS" panose="030F0702030302020204" charset="0"/>
              </a:rPr>
              <a:t>ation:</a:t>
            </a:r>
            <a:r>
              <a:rPr>
                <a:latin typeface="Comic Sans MS" panose="030F0702030302020204" charset="0"/>
                <a:cs typeface="Comic Sans MS" panose="030F0702030302020204" charset="0"/>
              </a:rPr>
              <a:t> Applied SORT and FILTER functio</a:t>
            </a:r>
            <a:r>
              <a:rPr lang="en-IN">
                <a:latin typeface="Comic Sans MS" panose="030F0702030302020204" charset="0"/>
                <a:cs typeface="Comic Sans MS" panose="030F0702030302020204" charset="0"/>
              </a:rPr>
              <a:t>ns</a:t>
            </a:r>
            <a:r>
              <a:rPr>
                <a:latin typeface="Comic Sans MS" panose="030F0702030302020204" charset="0"/>
                <a:cs typeface="Comic Sans MS" panose="030F0702030302020204" charset="0"/>
              </a:rPr>
              <a:t> to classify customers based on </a:t>
            </a:r>
            <a:r>
              <a:rPr lang="en-IN">
                <a:latin typeface="Comic Sans MS" panose="030F0702030302020204" charset="0"/>
                <a:cs typeface="Comic Sans MS" panose="030F0702030302020204" charset="0"/>
              </a:rPr>
              <a:t>consultant type and time duration</a:t>
            </a:r>
            <a:r>
              <a:rPr>
                <a:latin typeface="Comic Sans MS" panose="030F0702030302020204" charset="0"/>
                <a:cs typeface="Comic Sans MS" panose="030F0702030302020204" charset="0"/>
              </a:rPr>
              <a:t>.</a:t>
            </a:r>
          </a:p>
          <a:p>
            <a:endParaRPr>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Visualization:</a:t>
            </a:r>
            <a:r>
              <a:rPr>
                <a:latin typeface="Comic Sans MS" panose="030F0702030302020204" charset="0"/>
                <a:cs typeface="Comic Sans MS" panose="030F0702030302020204" charset="0"/>
              </a:rPr>
              <a:t> Created dy</a:t>
            </a:r>
            <a:r>
              <a:rPr lang="en-IN">
                <a:latin typeface="Comic Sans MS" panose="030F0702030302020204" charset="0"/>
                <a:cs typeface="Comic Sans MS" panose="030F0702030302020204" charset="0"/>
              </a:rPr>
              <a:t>nami</a:t>
            </a:r>
            <a:r>
              <a:rPr>
                <a:latin typeface="Comic Sans MS" panose="030F0702030302020204" charset="0"/>
                <a:cs typeface="Comic Sans MS" panose="030F0702030302020204" charset="0"/>
              </a:rPr>
              <a:t>c charts and dashboards for data representation, enabling interactive data exploration.</a:t>
            </a:r>
          </a:p>
        </p:txBody>
      </p:sp>
      <p:pic>
        <p:nvPicPr>
          <p:cNvPr id="74" name="Picture 73" descr="Magnifying glass showing decling performance">
            <a:extLst>
              <a:ext uri="{FF2B5EF4-FFF2-40B4-BE49-F238E27FC236}">
                <a16:creationId xmlns:a16="http://schemas.microsoft.com/office/drawing/2014/main" id="{8402D6FF-894D-5769-62B7-73F9E34AA6D9}"/>
              </a:ext>
            </a:extLst>
          </p:cNvPr>
          <p:cNvPicPr>
            <a:picLocks noChangeAspect="1"/>
          </p:cNvPicPr>
          <p:nvPr/>
        </p:nvPicPr>
        <p:blipFill>
          <a:blip r:embed="rId2"/>
          <a:stretch>
            <a:fillRect/>
          </a:stretch>
        </p:blipFill>
        <p:spPr>
          <a:xfrm>
            <a:off x="5861155" y="1567544"/>
            <a:ext cx="3194649" cy="2129246"/>
          </a:xfrm>
          <a:prstGeom prst="rect">
            <a:avLst/>
          </a:prstGeom>
        </p:spPr>
      </p:pic>
    </p:spTree>
    <p:extLst>
      <p:ext uri="{BB962C8B-B14F-4D97-AF65-F5344CB8AC3E}">
        <p14:creationId xmlns:p14="http://schemas.microsoft.com/office/powerpoint/2010/main" val="89475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E7051B63-F6A9-967D-3757-C6CA5E0D8EA9}"/>
              </a:ext>
            </a:extLst>
          </p:cNvPr>
          <p:cNvSpPr/>
          <p:nvPr/>
        </p:nvSpPr>
        <p:spPr>
          <a:xfrm>
            <a:off x="0" y="0"/>
            <a:ext cx="9144000" cy="82296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4" name="Title 5">
            <a:extLst>
              <a:ext uri="{FF2B5EF4-FFF2-40B4-BE49-F238E27FC236}">
                <a16:creationId xmlns:a16="http://schemas.microsoft.com/office/drawing/2014/main" id="{628FFB21-A079-7A40-0BB4-84F1138EA459}"/>
              </a:ext>
            </a:extLst>
          </p:cNvPr>
          <p:cNvSpPr/>
          <p:nvPr/>
        </p:nvSpPr>
        <p:spPr>
          <a:xfrm>
            <a:off x="442595" y="142875"/>
            <a:ext cx="610235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800" dirty="0">
                <a:solidFill>
                  <a:schemeClr val="bg1"/>
                </a:solidFill>
                <a:latin typeface="Algerian" panose="04020705040A02060702" charset="0"/>
                <a:cs typeface="Algerian" panose="04020705040A02060702" charset="0"/>
              </a:rPr>
              <a:t>Analytical approach and Tool</a:t>
            </a:r>
          </a:p>
        </p:txBody>
      </p:sp>
      <p:sp>
        <p:nvSpPr>
          <p:cNvPr id="65" name="Text Box 7">
            <a:extLst>
              <a:ext uri="{FF2B5EF4-FFF2-40B4-BE49-F238E27FC236}">
                <a16:creationId xmlns:a16="http://schemas.microsoft.com/office/drawing/2014/main" id="{508F37A8-3BB6-2467-454C-C1FEA42A429D}"/>
              </a:ext>
            </a:extLst>
          </p:cNvPr>
          <p:cNvSpPr txBox="1"/>
          <p:nvPr/>
        </p:nvSpPr>
        <p:spPr>
          <a:xfrm>
            <a:off x="279763" y="889636"/>
            <a:ext cx="2672444" cy="1082855"/>
          </a:xfrm>
          <a:prstGeom prst="rect">
            <a:avLst/>
          </a:prstGeom>
          <a:noFill/>
        </p:spPr>
        <p:txBody>
          <a:bodyPr wrap="square" rtlCol="0">
            <a:noAutofit/>
          </a:bodyPr>
          <a:lstStyle/>
          <a:p>
            <a:pPr marL="285750" indent="-285750">
              <a:buFont typeface="Wingdings" panose="05000000000000000000" charset="0"/>
              <a:buChar char="ü"/>
            </a:pPr>
            <a:endParaRPr dirty="0">
              <a:latin typeface="Comic Sans MS" panose="030F0702030302020204" charset="0"/>
              <a:cs typeface="Comic Sans MS" panose="030F0702030302020204" charset="0"/>
            </a:endParaRPr>
          </a:p>
        </p:txBody>
      </p:sp>
      <p:pic>
        <p:nvPicPr>
          <p:cNvPr id="74" name="Picture 73" descr="Magnifying glass showing decling performance">
            <a:extLst>
              <a:ext uri="{FF2B5EF4-FFF2-40B4-BE49-F238E27FC236}">
                <a16:creationId xmlns:a16="http://schemas.microsoft.com/office/drawing/2014/main" id="{8402D6FF-894D-5769-62B7-73F9E34AA6D9}"/>
              </a:ext>
            </a:extLst>
          </p:cNvPr>
          <p:cNvPicPr>
            <a:picLocks noChangeAspect="1"/>
          </p:cNvPicPr>
          <p:nvPr/>
        </p:nvPicPr>
        <p:blipFill>
          <a:blip r:embed="rId2"/>
          <a:stretch>
            <a:fillRect/>
          </a:stretch>
        </p:blipFill>
        <p:spPr>
          <a:xfrm>
            <a:off x="5861155" y="1567544"/>
            <a:ext cx="3194649" cy="212924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B91ADE8-8752-494E-6FFF-6CE212C39868}"/>
              </a:ext>
            </a:extLst>
          </p:cNvPr>
          <p:cNvPicPr>
            <a:picLocks noChangeAspect="1"/>
          </p:cNvPicPr>
          <p:nvPr/>
        </p:nvPicPr>
        <p:blipFill>
          <a:blip r:embed="rId3"/>
          <a:stretch>
            <a:fillRect/>
          </a:stretch>
        </p:blipFill>
        <p:spPr>
          <a:xfrm>
            <a:off x="88196" y="1412013"/>
            <a:ext cx="8967608" cy="3583632"/>
          </a:xfrm>
          <a:prstGeom prst="rect">
            <a:avLst/>
          </a:prstGeom>
        </p:spPr>
      </p:pic>
      <p:sp>
        <p:nvSpPr>
          <p:cNvPr id="5" name="TextBox 4">
            <a:extLst>
              <a:ext uri="{FF2B5EF4-FFF2-40B4-BE49-F238E27FC236}">
                <a16:creationId xmlns:a16="http://schemas.microsoft.com/office/drawing/2014/main" id="{146A4EEC-0938-182F-388E-29E4AE5B4EE5}"/>
              </a:ext>
            </a:extLst>
          </p:cNvPr>
          <p:cNvSpPr txBox="1"/>
          <p:nvPr/>
        </p:nvSpPr>
        <p:spPr>
          <a:xfrm>
            <a:off x="3622910" y="958019"/>
            <a:ext cx="1567542" cy="307777"/>
          </a:xfrm>
          <a:prstGeom prst="rect">
            <a:avLst/>
          </a:prstGeom>
          <a:noFill/>
        </p:spPr>
        <p:txBody>
          <a:bodyPr wrap="square" rtlCol="0">
            <a:spAutoFit/>
          </a:bodyPr>
          <a:lstStyle/>
          <a:p>
            <a:r>
              <a:rPr lang="en-IN" b="1" dirty="0"/>
              <a:t>Data Cleaned</a:t>
            </a:r>
          </a:p>
        </p:txBody>
      </p:sp>
    </p:spTree>
    <p:extLst>
      <p:ext uri="{BB962C8B-B14F-4D97-AF65-F5344CB8AC3E}">
        <p14:creationId xmlns:p14="http://schemas.microsoft.com/office/powerpoint/2010/main" val="338589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EC550B-7914-BE58-FD7F-DEF0BE1E9BA2}"/>
              </a:ext>
            </a:extLst>
          </p:cNvPr>
          <p:cNvSpPr/>
          <p:nvPr/>
        </p:nvSpPr>
        <p:spPr>
          <a:xfrm>
            <a:off x="0" y="0"/>
            <a:ext cx="9144000" cy="61849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 name="Text Box 12">
            <a:extLst>
              <a:ext uri="{FF2B5EF4-FFF2-40B4-BE49-F238E27FC236}">
                <a16:creationId xmlns:a16="http://schemas.microsoft.com/office/drawing/2014/main" id="{52FB1FFF-9882-87D9-0EED-B74257A600B4}"/>
              </a:ext>
            </a:extLst>
          </p:cNvPr>
          <p:cNvSpPr txBox="1"/>
          <p:nvPr/>
        </p:nvSpPr>
        <p:spPr>
          <a:xfrm>
            <a:off x="3733800" y="965835"/>
            <a:ext cx="4039235" cy="1780540"/>
          </a:xfrm>
          <a:prstGeom prst="rect">
            <a:avLst/>
          </a:prstGeom>
          <a:noFill/>
        </p:spPr>
        <p:txBody>
          <a:bodyPr wrap="square" rtlCol="0">
            <a:noAutofit/>
          </a:bodyPr>
          <a:lstStyle/>
          <a:p>
            <a:pPr marL="285750" indent="-285750">
              <a:buFont typeface="Wingdings" panose="05000000000000000000" charset="0"/>
              <a:buChar char="ü"/>
            </a:pPr>
            <a:r>
              <a:rPr lang="en-IN" altLang="en-US"/>
              <a:t>The largest average call volume is on monday, which is representing ~15% of total average call volume.</a:t>
            </a:r>
          </a:p>
          <a:p>
            <a:pPr marL="0" indent="0">
              <a:buFont typeface="Wingdings" panose="05000000000000000000" charset="0"/>
              <a:buNone/>
            </a:pPr>
            <a:endParaRPr lang="en-IN" altLang="en-US"/>
          </a:p>
          <a:p>
            <a:pPr marL="285750" indent="-285750">
              <a:buFont typeface="Wingdings" panose="05000000000000000000" charset="0"/>
              <a:buChar char="ü"/>
            </a:pPr>
            <a:r>
              <a:rPr lang="en-IN" altLang="en-US"/>
              <a:t>Tuesday , saturday and Sunday are also an important segment for representing call volume   </a:t>
            </a:r>
          </a:p>
        </p:txBody>
      </p:sp>
      <p:sp>
        <p:nvSpPr>
          <p:cNvPr id="15" name="Text Box 13">
            <a:extLst>
              <a:ext uri="{FF2B5EF4-FFF2-40B4-BE49-F238E27FC236}">
                <a16:creationId xmlns:a16="http://schemas.microsoft.com/office/drawing/2014/main" id="{4068BE5D-92D1-0770-C680-08D1C72C470A}"/>
              </a:ext>
            </a:extLst>
          </p:cNvPr>
          <p:cNvSpPr txBox="1"/>
          <p:nvPr/>
        </p:nvSpPr>
        <p:spPr>
          <a:xfrm>
            <a:off x="469900" y="3093720"/>
            <a:ext cx="4039235" cy="1780540"/>
          </a:xfrm>
          <a:prstGeom prst="rect">
            <a:avLst/>
          </a:prstGeom>
          <a:noFill/>
        </p:spPr>
        <p:txBody>
          <a:bodyPr wrap="square" rtlCol="0">
            <a:noAutofit/>
          </a:bodyPr>
          <a:lstStyle/>
          <a:p>
            <a:pPr marL="285750" indent="-285750">
              <a:buFont typeface="Wingdings" panose="05000000000000000000" charset="0"/>
              <a:buChar char="ü"/>
            </a:pPr>
            <a:r>
              <a:rPr lang="en-IN" altLang="en-US"/>
              <a:t>Also majority of Sales are through call segments and some portion of Chats.</a:t>
            </a:r>
          </a:p>
          <a:p>
            <a:pPr marL="285750" indent="-285750">
              <a:buFont typeface="Wingdings" panose="05000000000000000000" charset="0"/>
              <a:buChar char="ü"/>
            </a:pPr>
            <a:endParaRPr lang="en-IN" altLang="en-US"/>
          </a:p>
          <a:p>
            <a:pPr marL="285750" indent="-285750">
              <a:buFont typeface="Wingdings" panose="05000000000000000000" charset="0"/>
              <a:buChar char="ü"/>
            </a:pPr>
            <a:r>
              <a:rPr lang="en-IN" altLang="en-US"/>
              <a:t>AstroSage should consider implementing technologies and hiring skilled agents to increase the proportion of complementary and public_live_calls.</a:t>
            </a:r>
          </a:p>
          <a:p>
            <a:pPr marL="0" indent="0">
              <a:buFont typeface="Wingdings" panose="05000000000000000000" charset="0"/>
              <a:buNone/>
            </a:pPr>
            <a:endParaRPr lang="en-IN" altLang="en-US"/>
          </a:p>
          <a:p>
            <a:pPr marL="285750" indent="-285750">
              <a:buFont typeface="Wingdings" panose="05000000000000000000" charset="0"/>
              <a:buChar char="ü"/>
            </a:pPr>
            <a:endParaRPr lang="en-IN" altLang="en-US"/>
          </a:p>
        </p:txBody>
      </p:sp>
      <p:sp>
        <p:nvSpPr>
          <p:cNvPr id="17" name="Title 5">
            <a:extLst>
              <a:ext uri="{FF2B5EF4-FFF2-40B4-BE49-F238E27FC236}">
                <a16:creationId xmlns:a16="http://schemas.microsoft.com/office/drawing/2014/main" id="{AB446221-7016-3818-A24F-C6F3C7DF748B}"/>
              </a:ext>
            </a:extLst>
          </p:cNvPr>
          <p:cNvSpPr/>
          <p:nvPr/>
        </p:nvSpPr>
        <p:spPr>
          <a:xfrm>
            <a:off x="2543175" y="0"/>
            <a:ext cx="433578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400" u="sng" dirty="0">
                <a:solidFill>
                  <a:schemeClr val="bg1"/>
                </a:solidFill>
                <a:latin typeface="Algerian" panose="04020705040A02060702" charset="0"/>
                <a:cs typeface="Algerian" panose="04020705040A02060702" charset="0"/>
              </a:rPr>
              <a:t>Objective Analysis</a:t>
            </a:r>
          </a:p>
        </p:txBody>
      </p:sp>
      <p:graphicFrame>
        <p:nvGraphicFramePr>
          <p:cNvPr id="19" name="Chart 18">
            <a:extLst>
              <a:ext uri="{FF2B5EF4-FFF2-40B4-BE49-F238E27FC236}">
                <a16:creationId xmlns:a16="http://schemas.microsoft.com/office/drawing/2014/main" id="{1D74C141-B0EE-8AAC-F691-732C089D5DD3}"/>
              </a:ext>
            </a:extLst>
          </p:cNvPr>
          <p:cNvGraphicFramePr>
            <a:graphicFrameLocks/>
          </p:cNvGraphicFramePr>
          <p:nvPr>
            <p:extLst>
              <p:ext uri="{D42A27DB-BD31-4B8C-83A1-F6EECF244321}">
                <p14:modId xmlns:p14="http://schemas.microsoft.com/office/powerpoint/2010/main" val="644695555"/>
              </p:ext>
            </p:extLst>
          </p:nvPr>
        </p:nvGraphicFramePr>
        <p:xfrm>
          <a:off x="469900" y="451485"/>
          <a:ext cx="3227268" cy="25139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a:extLst>
              <a:ext uri="{FF2B5EF4-FFF2-40B4-BE49-F238E27FC236}">
                <a16:creationId xmlns:a16="http://schemas.microsoft.com/office/drawing/2014/main" id="{9E7CEDE2-9E0F-31FA-F266-D7C9D1E34081}"/>
              </a:ext>
            </a:extLst>
          </p:cNvPr>
          <p:cNvGraphicFramePr>
            <a:graphicFrameLocks/>
          </p:cNvGraphicFramePr>
          <p:nvPr>
            <p:extLst>
              <p:ext uri="{D42A27DB-BD31-4B8C-83A1-F6EECF244321}">
                <p14:modId xmlns:p14="http://schemas.microsoft.com/office/powerpoint/2010/main" val="4049012397"/>
              </p:ext>
            </p:extLst>
          </p:nvPr>
        </p:nvGraphicFramePr>
        <p:xfrm>
          <a:off x="4923065" y="2496820"/>
          <a:ext cx="3543300" cy="25622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02697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F078DD-DE58-4628-78C1-36F72CBC632F}"/>
              </a:ext>
            </a:extLst>
          </p:cNvPr>
          <p:cNvSpPr/>
          <p:nvPr/>
        </p:nvSpPr>
        <p:spPr>
          <a:xfrm>
            <a:off x="4658617" y="1110343"/>
            <a:ext cx="4165343" cy="329184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AAEC3F1-2BD6-42A9-1924-17314667C137}"/>
              </a:ext>
            </a:extLst>
          </p:cNvPr>
          <p:cNvSpPr/>
          <p:nvPr/>
        </p:nvSpPr>
        <p:spPr>
          <a:xfrm>
            <a:off x="84909" y="1110343"/>
            <a:ext cx="4436547" cy="329184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7523E28B-787C-9FEE-92B4-77FED82820DD}"/>
              </a:ext>
            </a:extLst>
          </p:cNvPr>
          <p:cNvSpPr/>
          <p:nvPr/>
        </p:nvSpPr>
        <p:spPr>
          <a:xfrm>
            <a:off x="0" y="0"/>
            <a:ext cx="9144000" cy="80989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4719590-424C-98F1-497B-3F13B3749219}"/>
              </a:ext>
            </a:extLst>
          </p:cNvPr>
          <p:cNvSpPr txBox="1"/>
          <p:nvPr/>
        </p:nvSpPr>
        <p:spPr>
          <a:xfrm>
            <a:off x="222069" y="249980"/>
            <a:ext cx="3128554" cy="369332"/>
          </a:xfrm>
          <a:prstGeom prst="rect">
            <a:avLst/>
          </a:prstGeom>
          <a:noFill/>
        </p:spPr>
        <p:txBody>
          <a:bodyPr wrap="square" rtlCol="0">
            <a:spAutoFit/>
          </a:bodyPr>
          <a:lstStyle/>
          <a:p>
            <a:r>
              <a:rPr lang="en-GB" sz="1800" b="1" dirty="0">
                <a:latin typeface="Arial" panose="020B0604020202020204" pitchFamily="34" charset="0"/>
                <a:ea typeface="Arial" panose="020B0604020202020204" pitchFamily="34" charset="0"/>
              </a:rPr>
              <a:t>T</a:t>
            </a:r>
            <a:r>
              <a:rPr lang="en-GB" sz="1800" b="1" dirty="0">
                <a:effectLst/>
                <a:latin typeface="Arial" panose="020B0604020202020204" pitchFamily="34" charset="0"/>
                <a:ea typeface="Arial" panose="020B0604020202020204" pitchFamily="34" charset="0"/>
              </a:rPr>
              <a:t>he Total sales generated </a:t>
            </a:r>
            <a:endParaRPr lang="en-IN" b="1" dirty="0"/>
          </a:p>
        </p:txBody>
      </p:sp>
      <p:pic>
        <p:nvPicPr>
          <p:cNvPr id="5" name="Picture 4" descr="A screenshot of a calculator&#10;&#10;Description automatically generated">
            <a:extLst>
              <a:ext uri="{FF2B5EF4-FFF2-40B4-BE49-F238E27FC236}">
                <a16:creationId xmlns:a16="http://schemas.microsoft.com/office/drawing/2014/main" id="{1979146F-F02A-B56C-71EB-62AF548CA917}"/>
              </a:ext>
            </a:extLst>
          </p:cNvPr>
          <p:cNvPicPr>
            <a:picLocks noChangeAspect="1"/>
          </p:cNvPicPr>
          <p:nvPr/>
        </p:nvPicPr>
        <p:blipFill>
          <a:blip r:embed="rId2"/>
          <a:stretch>
            <a:fillRect/>
          </a:stretch>
        </p:blipFill>
        <p:spPr>
          <a:xfrm>
            <a:off x="376412" y="1398072"/>
            <a:ext cx="3990702" cy="2716381"/>
          </a:xfrm>
          <a:prstGeom prst="rect">
            <a:avLst/>
          </a:prstGeom>
        </p:spPr>
      </p:pic>
      <p:pic>
        <p:nvPicPr>
          <p:cNvPr id="7" name="Picture 6" descr="A graph of a net amount&#10;&#10;Description automatically generated">
            <a:extLst>
              <a:ext uri="{FF2B5EF4-FFF2-40B4-BE49-F238E27FC236}">
                <a16:creationId xmlns:a16="http://schemas.microsoft.com/office/drawing/2014/main" id="{0B484C98-D7F4-9A13-9BF2-C74AC952EE6F}"/>
              </a:ext>
            </a:extLst>
          </p:cNvPr>
          <p:cNvPicPr>
            <a:picLocks noChangeAspect="1"/>
          </p:cNvPicPr>
          <p:nvPr/>
        </p:nvPicPr>
        <p:blipFill>
          <a:blip r:embed="rId3"/>
          <a:stretch>
            <a:fillRect/>
          </a:stretch>
        </p:blipFill>
        <p:spPr>
          <a:xfrm>
            <a:off x="4812959" y="1398072"/>
            <a:ext cx="3770340" cy="2638033"/>
          </a:xfrm>
          <a:prstGeom prst="rect">
            <a:avLst/>
          </a:prstGeom>
        </p:spPr>
      </p:pic>
    </p:spTree>
    <p:extLst>
      <p:ext uri="{BB962C8B-B14F-4D97-AF65-F5344CB8AC3E}">
        <p14:creationId xmlns:p14="http://schemas.microsoft.com/office/powerpoint/2010/main" val="3923113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D71A427-FF26-C199-952C-566A4250EDD8}"/>
              </a:ext>
            </a:extLst>
          </p:cNvPr>
          <p:cNvSpPr/>
          <p:nvPr/>
        </p:nvSpPr>
        <p:spPr>
          <a:xfrm>
            <a:off x="0" y="-2586"/>
            <a:ext cx="9144000" cy="63354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 name="Title 5">
            <a:extLst>
              <a:ext uri="{FF2B5EF4-FFF2-40B4-BE49-F238E27FC236}">
                <a16:creationId xmlns:a16="http://schemas.microsoft.com/office/drawing/2014/main" id="{AC98AC63-132B-DE63-130B-43DFCC0E756B}"/>
              </a:ext>
            </a:extLst>
          </p:cNvPr>
          <p:cNvSpPr/>
          <p:nvPr/>
        </p:nvSpPr>
        <p:spPr>
          <a:xfrm>
            <a:off x="2543175" y="0"/>
            <a:ext cx="433578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400" u="sng" dirty="0">
                <a:solidFill>
                  <a:schemeClr val="bg1"/>
                </a:solidFill>
                <a:latin typeface="Algerian" panose="04020705040A02060702" charset="0"/>
                <a:cs typeface="Algerian" panose="04020705040A02060702" charset="0"/>
              </a:rPr>
              <a:t>Subjective Analysis</a:t>
            </a:r>
          </a:p>
        </p:txBody>
      </p:sp>
      <p:pic>
        <p:nvPicPr>
          <p:cNvPr id="14" name="Picture 0" descr="Screenshot 2024-09-10 194845">
            <a:extLst>
              <a:ext uri="{FF2B5EF4-FFF2-40B4-BE49-F238E27FC236}">
                <a16:creationId xmlns:a16="http://schemas.microsoft.com/office/drawing/2014/main" id="{8346A7BD-F93D-B2D1-52F9-788F1F448481}"/>
              </a:ext>
            </a:extLst>
          </p:cNvPr>
          <p:cNvPicPr>
            <a:picLocks noChangeAspect="1"/>
          </p:cNvPicPr>
          <p:nvPr/>
        </p:nvPicPr>
        <p:blipFill>
          <a:blip r:embed="rId2"/>
          <a:stretch>
            <a:fillRect/>
          </a:stretch>
        </p:blipFill>
        <p:spPr>
          <a:xfrm>
            <a:off x="145415" y="746760"/>
            <a:ext cx="3794125" cy="2271395"/>
          </a:xfrm>
          <a:prstGeom prst="rect">
            <a:avLst/>
          </a:prstGeom>
          <a:effectLst>
            <a:glow rad="139700">
              <a:schemeClr val="accent3">
                <a:satMod val="175000"/>
                <a:alpha val="40000"/>
              </a:schemeClr>
            </a:glow>
          </a:effectLst>
        </p:spPr>
      </p:pic>
      <p:sp>
        <p:nvSpPr>
          <p:cNvPr id="15" name="Text Box 17">
            <a:extLst>
              <a:ext uri="{FF2B5EF4-FFF2-40B4-BE49-F238E27FC236}">
                <a16:creationId xmlns:a16="http://schemas.microsoft.com/office/drawing/2014/main" id="{038F0A85-6C75-8036-1D01-3FE7A1D1EC20}"/>
              </a:ext>
            </a:extLst>
          </p:cNvPr>
          <p:cNvSpPr txBox="1"/>
          <p:nvPr/>
        </p:nvSpPr>
        <p:spPr>
          <a:xfrm>
            <a:off x="4394563" y="916305"/>
            <a:ext cx="4039235" cy="2054860"/>
          </a:xfrm>
          <a:prstGeom prst="rect">
            <a:avLst/>
          </a:prstGeom>
          <a:noFill/>
        </p:spPr>
        <p:txBody>
          <a:bodyPr wrap="square" rtlCol="0">
            <a:noAutofit/>
          </a:bodyPr>
          <a:lstStyle/>
          <a:p>
            <a:pPr marL="285750" indent="-285750">
              <a:buFont typeface="Wingdings" panose="05000000000000000000" charset="0"/>
              <a:buChar char="ü"/>
            </a:pPr>
            <a:r>
              <a:rPr lang="en-IN" altLang="en-US"/>
              <a:t>As according to chart we can see that 70% of users prefer chats and 30 % of them are using calls.</a:t>
            </a:r>
          </a:p>
          <a:p>
            <a:pPr marL="285750" indent="-285750">
              <a:buFont typeface="Wingdings" panose="05000000000000000000" charset="0"/>
              <a:buChar char="ü"/>
            </a:pPr>
            <a:endParaRPr lang="en-IN" altLang="en-US"/>
          </a:p>
          <a:p>
            <a:pPr marL="285750" indent="-285750">
              <a:buFont typeface="Wingdings" panose="05000000000000000000" charset="0"/>
              <a:buChar char="ü"/>
            </a:pPr>
            <a:r>
              <a:rPr lang="en-IN" altLang="en-US"/>
              <a:t>And almost negligible amount of users are preferring public_live_call and also AstroSage is providing less complementary call.</a:t>
            </a:r>
          </a:p>
        </p:txBody>
      </p:sp>
      <p:sp>
        <p:nvSpPr>
          <p:cNvPr id="16" name="Text Box 18">
            <a:extLst>
              <a:ext uri="{FF2B5EF4-FFF2-40B4-BE49-F238E27FC236}">
                <a16:creationId xmlns:a16="http://schemas.microsoft.com/office/drawing/2014/main" id="{9C9C2DF5-6E74-6F6F-D774-8BE277315D4E}"/>
              </a:ext>
            </a:extLst>
          </p:cNvPr>
          <p:cNvSpPr txBox="1"/>
          <p:nvPr/>
        </p:nvSpPr>
        <p:spPr>
          <a:xfrm>
            <a:off x="260985" y="3140710"/>
            <a:ext cx="6850380" cy="1858645"/>
          </a:xfrm>
          <a:prstGeom prst="rect">
            <a:avLst/>
          </a:prstGeom>
          <a:noFill/>
        </p:spPr>
        <p:txBody>
          <a:bodyPr wrap="square" rtlCol="0">
            <a:noAutofit/>
          </a:bodyPr>
          <a:lstStyle/>
          <a:p>
            <a:pPr marL="285750" indent="-285750">
              <a:buFont typeface="Wingdings" panose="05000000000000000000" charset="0"/>
              <a:buChar char="ü"/>
            </a:pPr>
            <a:r>
              <a:rPr lang="en-IN" altLang="en-US"/>
              <a:t>So according to analysis AstroSage should provide more amount of complementary calls.</a:t>
            </a:r>
          </a:p>
          <a:p>
            <a:pPr marL="285750" indent="-285750">
              <a:buFont typeface="Wingdings" panose="05000000000000000000" charset="0"/>
              <a:buChar char="ü"/>
            </a:pPr>
            <a:endParaRPr lang="en-IN" altLang="en-US"/>
          </a:p>
          <a:p>
            <a:pPr marL="285750" indent="-285750">
              <a:buFont typeface="Wingdings" panose="05000000000000000000" charset="0"/>
              <a:buChar char="ü"/>
            </a:pPr>
            <a:r>
              <a:rPr lang="en-IN" altLang="en-US"/>
              <a:t>Also more investment can be done in hiring skilled agents and also on implementing Ai-powered chat-bots and CRM technology.</a:t>
            </a:r>
          </a:p>
          <a:p>
            <a:pPr marL="285750" indent="-285750">
              <a:buFont typeface="Wingdings" panose="05000000000000000000" charset="0"/>
              <a:buChar char="ü"/>
            </a:pPr>
            <a:endParaRPr lang="en-IN" altLang="en-US"/>
          </a:p>
          <a:p>
            <a:pPr marL="285750" indent="-285750">
              <a:buFont typeface="Wingdings" panose="05000000000000000000" charset="0"/>
              <a:buChar char="ü"/>
            </a:pPr>
            <a:r>
              <a:rPr lang="en-IN" altLang="en-US"/>
              <a:t>Also a well-designed and systematic feedback system and automatic call routing system will attract more users for calls and overall engagements.</a:t>
            </a:r>
          </a:p>
        </p:txBody>
      </p:sp>
      <p:pic>
        <p:nvPicPr>
          <p:cNvPr id="76" name="Graphic 75" descr="Books with solid fill">
            <a:extLst>
              <a:ext uri="{FF2B5EF4-FFF2-40B4-BE49-F238E27FC236}">
                <a16:creationId xmlns:a16="http://schemas.microsoft.com/office/drawing/2014/main" id="{B4FB37E8-3684-3BF3-7F02-1D8E241D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9398" y="3381648"/>
            <a:ext cx="914400" cy="914400"/>
          </a:xfrm>
          <a:prstGeom prst="rect">
            <a:avLst/>
          </a:prstGeom>
        </p:spPr>
      </p:pic>
    </p:spTree>
    <p:extLst>
      <p:ext uri="{BB962C8B-B14F-4D97-AF65-F5344CB8AC3E}">
        <p14:creationId xmlns:p14="http://schemas.microsoft.com/office/powerpoint/2010/main" val="3192188158"/>
      </p:ext>
    </p:extLst>
  </p:cSld>
  <p:clrMapOvr>
    <a:masterClrMapping/>
  </p:clrMapOvr>
</p:sld>
</file>

<file path=ppt/theme/theme1.xml><?xml version="1.0" encoding="utf-8"?>
<a:theme xmlns:a="http://schemas.openxmlformats.org/drawingml/2006/main" name="newt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202</TotalTime>
  <Words>765</Words>
  <Application>Microsoft Office PowerPoint</Application>
  <PresentationFormat>On-screen Show (16:9)</PresentationFormat>
  <Paragraphs>70</Paragraphs>
  <Slides>13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Algerian</vt:lpstr>
      <vt:lpstr>Wingdings</vt:lpstr>
      <vt:lpstr>Imprint MT Shadow</vt:lpstr>
      <vt:lpstr>Arial</vt:lpstr>
      <vt:lpstr>Comic Sans MS</vt:lpstr>
      <vt:lpstr>Roboto</vt:lpstr>
      <vt:lpstr>Bahnschrift SemiLight Condensed</vt:lpstr>
      <vt:lpstr>newton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Shubham _</cp:lastModifiedBy>
  <cp:revision>6</cp:revision>
  <dcterms:modified xsi:type="dcterms:W3CDTF">2024-09-29T17:50:50Z</dcterms:modified>
</cp:coreProperties>
</file>